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6" r:id="rId2"/>
    <p:sldId id="257" r:id="rId3"/>
    <p:sldId id="258" r:id="rId4"/>
    <p:sldId id="259" r:id="rId5"/>
    <p:sldId id="270" r:id="rId6"/>
    <p:sldId id="271" r:id="rId7"/>
    <p:sldId id="272" r:id="rId8"/>
    <p:sldId id="273" r:id="rId9"/>
    <p:sldId id="262" r:id="rId10"/>
    <p:sldId id="261" r:id="rId11"/>
    <p:sldId id="260" r:id="rId12"/>
    <p:sldId id="265" r:id="rId13"/>
    <p:sldId id="264" r:id="rId14"/>
    <p:sldId id="266" r:id="rId15"/>
    <p:sldId id="279" r:id="rId16"/>
    <p:sldId id="280" r:id="rId17"/>
    <p:sldId id="274" r:id="rId18"/>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Century Gothic" pitchFamily="34" charset="0"/>
        <a:ea typeface="+mn-ea"/>
        <a:cs typeface="+mn-cs"/>
      </a:defRPr>
    </a:lvl1pPr>
    <a:lvl2pPr marL="457200" algn="l" rtl="0" eaLnBrk="0" fontAlgn="base" hangingPunct="0">
      <a:spcBef>
        <a:spcPct val="0"/>
      </a:spcBef>
      <a:spcAft>
        <a:spcPct val="0"/>
      </a:spcAft>
      <a:defRPr kern="1200">
        <a:solidFill>
          <a:schemeClr val="tx1"/>
        </a:solidFill>
        <a:latin typeface="Century Gothic" pitchFamily="34" charset="0"/>
        <a:ea typeface="+mn-ea"/>
        <a:cs typeface="+mn-cs"/>
      </a:defRPr>
    </a:lvl2pPr>
    <a:lvl3pPr marL="914400" algn="l" rtl="0" eaLnBrk="0" fontAlgn="base" hangingPunct="0">
      <a:spcBef>
        <a:spcPct val="0"/>
      </a:spcBef>
      <a:spcAft>
        <a:spcPct val="0"/>
      </a:spcAft>
      <a:defRPr kern="1200">
        <a:solidFill>
          <a:schemeClr val="tx1"/>
        </a:solidFill>
        <a:latin typeface="Century Gothic" pitchFamily="34" charset="0"/>
        <a:ea typeface="+mn-ea"/>
        <a:cs typeface="+mn-cs"/>
      </a:defRPr>
    </a:lvl3pPr>
    <a:lvl4pPr marL="1371600" algn="l" rtl="0" eaLnBrk="0" fontAlgn="base" hangingPunct="0">
      <a:spcBef>
        <a:spcPct val="0"/>
      </a:spcBef>
      <a:spcAft>
        <a:spcPct val="0"/>
      </a:spcAft>
      <a:defRPr kern="1200">
        <a:solidFill>
          <a:schemeClr val="tx1"/>
        </a:solidFill>
        <a:latin typeface="Century Gothic" pitchFamily="34" charset="0"/>
        <a:ea typeface="+mn-ea"/>
        <a:cs typeface="+mn-cs"/>
      </a:defRPr>
    </a:lvl4pPr>
    <a:lvl5pPr marL="1828800" algn="l" rtl="0" eaLnBrk="0" fontAlgn="base" hangingPunct="0">
      <a:spcBef>
        <a:spcPct val="0"/>
      </a:spcBef>
      <a:spcAft>
        <a:spcPct val="0"/>
      </a:spcAft>
      <a:defRPr kern="1200">
        <a:solidFill>
          <a:schemeClr val="tx1"/>
        </a:solidFill>
        <a:latin typeface="Century Gothic" pitchFamily="34" charset="0"/>
        <a:ea typeface="+mn-ea"/>
        <a:cs typeface="+mn-cs"/>
      </a:defRPr>
    </a:lvl5pPr>
    <a:lvl6pPr marL="2286000" algn="l" defTabSz="914400" rtl="0" eaLnBrk="1" latinLnBrk="0" hangingPunct="1">
      <a:defRPr kern="1200">
        <a:solidFill>
          <a:schemeClr val="tx1"/>
        </a:solidFill>
        <a:latin typeface="Century Gothic" pitchFamily="34" charset="0"/>
        <a:ea typeface="+mn-ea"/>
        <a:cs typeface="+mn-cs"/>
      </a:defRPr>
    </a:lvl6pPr>
    <a:lvl7pPr marL="2743200" algn="l" defTabSz="914400" rtl="0" eaLnBrk="1" latinLnBrk="0" hangingPunct="1">
      <a:defRPr kern="1200">
        <a:solidFill>
          <a:schemeClr val="tx1"/>
        </a:solidFill>
        <a:latin typeface="Century Gothic" pitchFamily="34" charset="0"/>
        <a:ea typeface="+mn-ea"/>
        <a:cs typeface="+mn-cs"/>
      </a:defRPr>
    </a:lvl7pPr>
    <a:lvl8pPr marL="3200400" algn="l" defTabSz="914400" rtl="0" eaLnBrk="1" latinLnBrk="0" hangingPunct="1">
      <a:defRPr kern="1200">
        <a:solidFill>
          <a:schemeClr val="tx1"/>
        </a:solidFill>
        <a:latin typeface="Century Gothic" pitchFamily="34" charset="0"/>
        <a:ea typeface="+mn-ea"/>
        <a:cs typeface="+mn-cs"/>
      </a:defRPr>
    </a:lvl8pPr>
    <a:lvl9pPr marL="3657600" algn="l" defTabSz="914400" rtl="0" eaLnBrk="1" latinLnBrk="0" hangingPunct="1">
      <a:defRPr kern="1200">
        <a:solidFill>
          <a:schemeClr val="tx1"/>
        </a:solidFill>
        <a:latin typeface="Century Gothic"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FFCC66"/>
    <a:srgbClr val="4D4D4D"/>
    <a:srgbClr val="777777"/>
    <a:srgbClr val="1C1C1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8"/>
  </p:normalViewPr>
  <p:slideViewPr>
    <p:cSldViewPr>
      <p:cViewPr varScale="1">
        <p:scale>
          <a:sx n="105" d="100"/>
          <a:sy n="105" d="100"/>
        </p:scale>
        <p:origin x="1840" y="2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075"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6"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077"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atin typeface="Arial" charset="0"/>
              </a:defRPr>
            </a:lvl1pPr>
          </a:lstStyle>
          <a:p>
            <a:pPr>
              <a:defRPr/>
            </a:pPr>
            <a:fld id="{202E1D8B-FA3C-4011-BEF8-A8794CC80A2C}"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2895600"/>
            <a:ext cx="7391400" cy="838200"/>
          </a:xfrm>
        </p:spPr>
        <p:txBody>
          <a:bodyPr/>
          <a:lstStyle>
            <a:lvl1pPr>
              <a:defRPr/>
            </a:lvl1pPr>
          </a:lstStyle>
          <a:p>
            <a:r>
              <a:rPr lang="en-US"/>
              <a:t>Click to edit Master title style</a:t>
            </a:r>
          </a:p>
        </p:txBody>
      </p:sp>
      <p:sp>
        <p:nvSpPr>
          <p:cNvPr id="2051" name="Rectangle 3"/>
          <p:cNvSpPr>
            <a:spLocks noGrp="1" noChangeArrowheads="1"/>
          </p:cNvSpPr>
          <p:nvPr>
            <p:ph type="subTitle" idx="1"/>
          </p:nvPr>
        </p:nvSpPr>
        <p:spPr>
          <a:xfrm>
            <a:off x="0" y="3733800"/>
            <a:ext cx="7391400" cy="609600"/>
          </a:xfrm>
        </p:spPr>
        <p:txBody>
          <a:bodyPr/>
          <a:lstStyle>
            <a:lvl1pPr marL="0" indent="0" algn="ctr">
              <a:buFontTx/>
              <a:buNone/>
              <a:defRPr sz="2400" b="0"/>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1F614CBD-519F-4408-9637-3CDAEAC06754}" type="slidenum">
              <a:rPr lang="en-US"/>
              <a:pPr>
                <a:defRPr/>
              </a:pPr>
              <a:t>‹#›</a:t>
            </a:fld>
            <a:endParaRPr lang="en-US"/>
          </a:p>
        </p:txBody>
      </p:sp>
    </p:spTree>
  </p:cSld>
  <p:clrMapOvr>
    <a:masterClrMapping/>
  </p:clrMapOvr>
  <p:transition advClick="0" advTm="6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5B225D-99AE-4780-9358-35BC86F7694B}" type="slidenum">
              <a:rPr lang="en-US"/>
              <a:pPr>
                <a:defRPr/>
              </a:pPr>
              <a:t>‹#›</a:t>
            </a:fld>
            <a:endParaRPr lang="en-US"/>
          </a:p>
        </p:txBody>
      </p:sp>
    </p:spTree>
  </p:cSld>
  <p:clrMapOvr>
    <a:masterClrMapping/>
  </p:clrMapOvr>
  <p:transition advClick="0" advTm="6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0"/>
            <a:ext cx="2057400" cy="61261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0"/>
            <a:ext cx="6019800" cy="61261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E5CE31-D1AA-444C-935A-8D957B8F6F44}" type="slidenum">
              <a:rPr lang="en-US"/>
              <a:pPr>
                <a:defRPr/>
              </a:pPr>
              <a:t>‹#›</a:t>
            </a:fld>
            <a:endParaRPr lang="en-US"/>
          </a:p>
        </p:txBody>
      </p:sp>
    </p:spTree>
  </p:cSld>
  <p:clrMapOvr>
    <a:masterClrMapping/>
  </p:clrMapOvr>
  <p:transition advClick="0" advTm="6000"/>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t>Click to edit Master title style</a:t>
            </a:r>
          </a:p>
        </p:txBody>
      </p:sp>
      <p:sp>
        <p:nvSpPr>
          <p:cNvPr id="3" name="Table Placeholder 2"/>
          <p:cNvSpPr>
            <a:spLocks noGrp="1"/>
          </p:cNvSpPr>
          <p:nvPr>
            <p:ph type="tbl" idx="1"/>
          </p:nvPr>
        </p:nvSpPr>
        <p:spPr>
          <a:xfrm>
            <a:off x="1600200" y="914400"/>
            <a:ext cx="7086600" cy="52117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369EF78-CF5F-405C-A033-CC9DEBBE7C12}" type="slidenum">
              <a:rPr lang="en-US"/>
              <a:pPr>
                <a:defRPr/>
              </a:pPr>
              <a:t>‹#›</a:t>
            </a:fld>
            <a:endParaRPr lang="en-US"/>
          </a:p>
        </p:txBody>
      </p:sp>
    </p:spTree>
  </p:cSld>
  <p:clrMapOvr>
    <a:masterClrMapping/>
  </p:clrMapOvr>
  <p:transition advClick="0" advTm="6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E7BB5A-D024-4465-A995-FE4B8834864D}" type="slidenum">
              <a:rPr lang="en-US"/>
              <a:pPr>
                <a:defRPr/>
              </a:pPr>
              <a:t>‹#›</a:t>
            </a:fld>
            <a:endParaRPr lang="en-US"/>
          </a:p>
        </p:txBody>
      </p:sp>
    </p:spTree>
  </p:cSld>
  <p:clrMapOvr>
    <a:masterClrMapping/>
  </p:clrMapOvr>
  <p:transition advClick="0" advTm="6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E2AF0E-BB76-41FD-BB44-0A9B6260445C}" type="slidenum">
              <a:rPr lang="en-US"/>
              <a:pPr>
                <a:defRPr/>
              </a:pPr>
              <a:t>‹#›</a:t>
            </a:fld>
            <a:endParaRPr lang="en-US"/>
          </a:p>
        </p:txBody>
      </p:sp>
    </p:spTree>
  </p:cSld>
  <p:clrMapOvr>
    <a:masterClrMapping/>
  </p:clrMapOvr>
  <p:transition advClick="0" advTm="6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00200" y="914400"/>
            <a:ext cx="3467100" cy="5211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19700" y="914400"/>
            <a:ext cx="3467100" cy="5211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9220552-9FAB-4721-9A97-B1F83A15EDDE}" type="slidenum">
              <a:rPr lang="en-US"/>
              <a:pPr>
                <a:defRPr/>
              </a:pPr>
              <a:t>‹#›</a:t>
            </a:fld>
            <a:endParaRPr lang="en-US"/>
          </a:p>
        </p:txBody>
      </p:sp>
    </p:spTree>
  </p:cSld>
  <p:clrMapOvr>
    <a:masterClrMapping/>
  </p:clrMapOvr>
  <p:transition advClick="0" advTm="6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427D5B8-85BA-4BC8-BEF4-57BF540AD1A2}" type="slidenum">
              <a:rPr lang="en-US"/>
              <a:pPr>
                <a:defRPr/>
              </a:pPr>
              <a:t>‹#›</a:t>
            </a:fld>
            <a:endParaRPr lang="en-US"/>
          </a:p>
        </p:txBody>
      </p:sp>
    </p:spTree>
  </p:cSld>
  <p:clrMapOvr>
    <a:masterClrMapping/>
  </p:clrMapOvr>
  <p:transition advClick="0" advTm="6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2A0D6B4-E446-4E49-B055-9CA40D259EA3}" type="slidenum">
              <a:rPr lang="en-US"/>
              <a:pPr>
                <a:defRPr/>
              </a:pPr>
              <a:t>‹#›</a:t>
            </a:fld>
            <a:endParaRPr lang="en-US"/>
          </a:p>
        </p:txBody>
      </p:sp>
    </p:spTree>
  </p:cSld>
  <p:clrMapOvr>
    <a:masterClrMapping/>
  </p:clrMapOvr>
  <p:transition advClick="0" advTm="6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EB46BD2-2518-4AE1-AFA7-B42BE8506E96}" type="slidenum">
              <a:rPr lang="en-US"/>
              <a:pPr>
                <a:defRPr/>
              </a:pPr>
              <a:t>‹#›</a:t>
            </a:fld>
            <a:endParaRPr lang="en-US"/>
          </a:p>
        </p:txBody>
      </p:sp>
    </p:spTree>
  </p:cSld>
  <p:clrMapOvr>
    <a:masterClrMapping/>
  </p:clrMapOvr>
  <p:transition advClick="0" advTm="6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0B0A07-BA64-49C1-9006-77237BE13CFC}" type="slidenum">
              <a:rPr lang="en-US"/>
              <a:pPr>
                <a:defRPr/>
              </a:pPr>
              <a:t>‹#›</a:t>
            </a:fld>
            <a:endParaRPr lang="en-US"/>
          </a:p>
        </p:txBody>
      </p:sp>
    </p:spTree>
  </p:cSld>
  <p:clrMapOvr>
    <a:masterClrMapping/>
  </p:clrMapOvr>
  <p:transition advClick="0" advTm="6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89A6FF5-29F7-434C-BF12-51B62B55AEA1}" type="slidenum">
              <a:rPr lang="en-US"/>
              <a:pPr>
                <a:defRPr/>
              </a:pPr>
              <a:t>‹#›</a:t>
            </a:fld>
            <a:endParaRPr lang="en-US"/>
          </a:p>
        </p:txBody>
      </p:sp>
    </p:spTree>
  </p:cSld>
  <p:clrMapOvr>
    <a:masterClrMapping/>
  </p:clrMapOvr>
  <p:transition advClick="0" advTm="6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0"/>
            <a:ext cx="82296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600200" y="914400"/>
            <a:ext cx="7086600" cy="5211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5341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53415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5341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fld id="{8229A073-C871-457F-A1EA-EE010D2FD93D}"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51"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Lst>
  <p:transition advClick="0" advTm="600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Century Gothic" pitchFamily="34" charset="0"/>
        </a:defRPr>
      </a:lvl2pPr>
      <a:lvl3pPr algn="ctr" rtl="0" eaLnBrk="0" fontAlgn="base" hangingPunct="0">
        <a:spcBef>
          <a:spcPct val="0"/>
        </a:spcBef>
        <a:spcAft>
          <a:spcPct val="0"/>
        </a:spcAft>
        <a:defRPr sz="4400">
          <a:solidFill>
            <a:schemeClr val="tx2"/>
          </a:solidFill>
          <a:latin typeface="Century Gothic" pitchFamily="34" charset="0"/>
        </a:defRPr>
      </a:lvl3pPr>
      <a:lvl4pPr algn="ctr" rtl="0" eaLnBrk="0" fontAlgn="base" hangingPunct="0">
        <a:spcBef>
          <a:spcPct val="0"/>
        </a:spcBef>
        <a:spcAft>
          <a:spcPct val="0"/>
        </a:spcAft>
        <a:defRPr sz="4400">
          <a:solidFill>
            <a:schemeClr val="tx2"/>
          </a:solidFill>
          <a:latin typeface="Century Gothic" pitchFamily="34" charset="0"/>
        </a:defRPr>
      </a:lvl4pPr>
      <a:lvl5pPr algn="ctr" rtl="0" eaLnBrk="0" fontAlgn="base" hangingPunct="0">
        <a:spcBef>
          <a:spcPct val="0"/>
        </a:spcBef>
        <a:spcAft>
          <a:spcPct val="0"/>
        </a:spcAft>
        <a:defRPr sz="4400">
          <a:solidFill>
            <a:schemeClr val="tx2"/>
          </a:solidFill>
          <a:latin typeface="Century Gothic" pitchFamily="34" charset="0"/>
        </a:defRPr>
      </a:lvl5pPr>
      <a:lvl6pPr marL="457200" algn="ctr" rtl="0" fontAlgn="base">
        <a:spcBef>
          <a:spcPct val="0"/>
        </a:spcBef>
        <a:spcAft>
          <a:spcPct val="0"/>
        </a:spcAft>
        <a:defRPr sz="4400">
          <a:solidFill>
            <a:schemeClr val="tx2"/>
          </a:solidFill>
          <a:latin typeface="Century Gothic" pitchFamily="34" charset="0"/>
        </a:defRPr>
      </a:lvl6pPr>
      <a:lvl7pPr marL="914400" algn="ctr" rtl="0" fontAlgn="base">
        <a:spcBef>
          <a:spcPct val="0"/>
        </a:spcBef>
        <a:spcAft>
          <a:spcPct val="0"/>
        </a:spcAft>
        <a:defRPr sz="4400">
          <a:solidFill>
            <a:schemeClr val="tx2"/>
          </a:solidFill>
          <a:latin typeface="Century Gothic" pitchFamily="34" charset="0"/>
        </a:defRPr>
      </a:lvl7pPr>
      <a:lvl8pPr marL="1371600" algn="ctr" rtl="0" fontAlgn="base">
        <a:spcBef>
          <a:spcPct val="0"/>
        </a:spcBef>
        <a:spcAft>
          <a:spcPct val="0"/>
        </a:spcAft>
        <a:defRPr sz="4400">
          <a:solidFill>
            <a:schemeClr val="tx2"/>
          </a:solidFill>
          <a:latin typeface="Century Gothic" pitchFamily="34" charset="0"/>
        </a:defRPr>
      </a:lvl8pPr>
      <a:lvl9pPr marL="1828800" algn="ctr" rtl="0" fontAlgn="base">
        <a:spcBef>
          <a:spcPct val="0"/>
        </a:spcBef>
        <a:spcAft>
          <a:spcPct val="0"/>
        </a:spcAft>
        <a:defRPr sz="4400">
          <a:solidFill>
            <a:schemeClr val="tx2"/>
          </a:solidFill>
          <a:latin typeface="Century Gothic" pitchFamily="34" charset="0"/>
        </a:defRPr>
      </a:lvl9pPr>
    </p:titleStyle>
    <p:bodyStyle>
      <a:lvl1pPr marL="342900" indent="-342900" algn="l" rtl="0" eaLnBrk="0" fontAlgn="base" hangingPunct="0">
        <a:spcBef>
          <a:spcPct val="20000"/>
        </a:spcBef>
        <a:spcAft>
          <a:spcPct val="0"/>
        </a:spcAft>
        <a:buChar char="o"/>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o"/>
        <a:defRPr sz="2800" b="1">
          <a:solidFill>
            <a:schemeClr val="tx1"/>
          </a:solidFill>
          <a:latin typeface="+mn-lt"/>
        </a:defRPr>
      </a:lvl2pPr>
      <a:lvl3pPr marL="1143000" indent="-228600" algn="l" rtl="0" eaLnBrk="0" fontAlgn="base" hangingPunct="0">
        <a:spcBef>
          <a:spcPct val="20000"/>
        </a:spcBef>
        <a:spcAft>
          <a:spcPct val="0"/>
        </a:spcAft>
        <a:buChar char="o"/>
        <a:defRPr sz="2400" b="1">
          <a:solidFill>
            <a:schemeClr val="tx1"/>
          </a:solidFill>
          <a:latin typeface="+mn-lt"/>
        </a:defRPr>
      </a:lvl3pPr>
      <a:lvl4pPr marL="1600200" indent="-228600" algn="l" rtl="0" eaLnBrk="0" fontAlgn="base" hangingPunct="0">
        <a:spcBef>
          <a:spcPct val="20000"/>
        </a:spcBef>
        <a:spcAft>
          <a:spcPct val="0"/>
        </a:spcAft>
        <a:buChar char="o"/>
        <a:defRPr sz="2000" b="1">
          <a:solidFill>
            <a:schemeClr val="tx1"/>
          </a:solidFill>
          <a:latin typeface="+mn-lt"/>
        </a:defRPr>
      </a:lvl4pPr>
      <a:lvl5pPr marL="2057400" indent="-228600" algn="l" rtl="0" eaLnBrk="0" fontAlgn="base" hangingPunct="0">
        <a:spcBef>
          <a:spcPct val="20000"/>
        </a:spcBef>
        <a:spcAft>
          <a:spcPct val="0"/>
        </a:spcAft>
        <a:buChar char="o"/>
        <a:defRPr sz="2000" b="1">
          <a:solidFill>
            <a:schemeClr val="tx1"/>
          </a:solidFill>
          <a:latin typeface="+mn-lt"/>
        </a:defRPr>
      </a:lvl5pPr>
      <a:lvl6pPr marL="2514600" indent="-228600" algn="l" rtl="0" fontAlgn="base">
        <a:spcBef>
          <a:spcPct val="20000"/>
        </a:spcBef>
        <a:spcAft>
          <a:spcPct val="0"/>
        </a:spcAft>
        <a:buChar char="o"/>
        <a:defRPr sz="2000" b="1">
          <a:solidFill>
            <a:schemeClr val="tx1"/>
          </a:solidFill>
          <a:latin typeface="+mn-lt"/>
        </a:defRPr>
      </a:lvl6pPr>
      <a:lvl7pPr marL="2971800" indent="-228600" algn="l" rtl="0" fontAlgn="base">
        <a:spcBef>
          <a:spcPct val="20000"/>
        </a:spcBef>
        <a:spcAft>
          <a:spcPct val="0"/>
        </a:spcAft>
        <a:buChar char="o"/>
        <a:defRPr sz="2000" b="1">
          <a:solidFill>
            <a:schemeClr val="tx1"/>
          </a:solidFill>
          <a:latin typeface="+mn-lt"/>
        </a:defRPr>
      </a:lvl7pPr>
      <a:lvl8pPr marL="3429000" indent="-228600" algn="l" rtl="0" fontAlgn="base">
        <a:spcBef>
          <a:spcPct val="20000"/>
        </a:spcBef>
        <a:spcAft>
          <a:spcPct val="0"/>
        </a:spcAft>
        <a:buChar char="o"/>
        <a:defRPr sz="2000" b="1">
          <a:solidFill>
            <a:schemeClr val="tx1"/>
          </a:solidFill>
          <a:latin typeface="+mn-lt"/>
        </a:defRPr>
      </a:lvl8pPr>
      <a:lvl9pPr marL="3886200" indent="-228600" algn="l" rtl="0" fontAlgn="base">
        <a:spcBef>
          <a:spcPct val="20000"/>
        </a:spcBef>
        <a:spcAft>
          <a:spcPct val="0"/>
        </a:spcAft>
        <a:buChar char="o"/>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slide10.wav"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kato.howard@alaska.go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audio" Target="slide5.wav"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audio" Target="slide6.wav"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audio" Target="slide9.wa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z="2800" b="1" dirty="0">
                <a:solidFill>
                  <a:srgbClr val="FFCC66"/>
                </a:solidFill>
                <a:latin typeface="Tempus Sans ITC" pitchFamily="82" charset="0"/>
              </a:rPr>
              <a:t>WESTERN WILDLAND URBAN </a:t>
            </a:r>
            <a:br>
              <a:rPr lang="en-US" sz="2800" b="1" dirty="0">
                <a:solidFill>
                  <a:srgbClr val="FFCC66"/>
                </a:solidFill>
                <a:latin typeface="Tempus Sans ITC" pitchFamily="82" charset="0"/>
              </a:rPr>
            </a:br>
            <a:r>
              <a:rPr lang="en-US" sz="2800" b="1" dirty="0">
                <a:solidFill>
                  <a:srgbClr val="FFCC66"/>
                </a:solidFill>
                <a:latin typeface="Tempus Sans ITC" pitchFamily="82" charset="0"/>
              </a:rPr>
              <a:t>INTERFACE GRANT PROGRAM</a:t>
            </a:r>
          </a:p>
        </p:txBody>
      </p:sp>
      <p:sp>
        <p:nvSpPr>
          <p:cNvPr id="3075" name="Rectangle 3"/>
          <p:cNvSpPr>
            <a:spLocks noGrp="1" noChangeArrowheads="1"/>
          </p:cNvSpPr>
          <p:nvPr>
            <p:ph type="subTitle" idx="1"/>
          </p:nvPr>
        </p:nvSpPr>
        <p:spPr>
          <a:xfrm>
            <a:off x="76200" y="3657600"/>
            <a:ext cx="7391400" cy="685800"/>
          </a:xfrm>
        </p:spPr>
        <p:txBody>
          <a:bodyPr/>
          <a:lstStyle/>
          <a:p>
            <a:pPr eaLnBrk="1" hangingPunct="1"/>
            <a:r>
              <a:rPr lang="en-US" i="1" dirty="0">
                <a:solidFill>
                  <a:srgbClr val="FFCC66"/>
                </a:solidFill>
                <a:latin typeface="Tempus Sans ITC" pitchFamily="82" charset="0"/>
              </a:rPr>
              <a:t>Program Overview &amp; Application Process</a:t>
            </a:r>
          </a:p>
          <a:p>
            <a:pPr eaLnBrk="1" hangingPunct="1"/>
            <a:endParaRPr lang="en-US" i="1" dirty="0">
              <a:solidFill>
                <a:srgbClr val="FFCC66"/>
              </a:solidFill>
              <a:latin typeface="Tempus Sans ITC" pitchFamily="82" charset="0"/>
            </a:endParaRPr>
          </a:p>
          <a:p>
            <a:pPr eaLnBrk="1" hangingPunct="1"/>
            <a:endParaRPr lang="en-US" i="1" dirty="0">
              <a:latin typeface="Tempus Sans ITC" pitchFamily="82" charset="0"/>
            </a:endParaRPr>
          </a:p>
          <a:p>
            <a:pPr eaLnBrk="1" hangingPunct="1"/>
            <a:endParaRPr lang="en-US" i="1" dirty="0">
              <a:latin typeface="Tempus Sans ITC" pitchFamily="82" charset="0"/>
            </a:endParaRPr>
          </a:p>
        </p:txBody>
      </p:sp>
    </p:spTree>
  </p:cSld>
  <p:clrMapOvr>
    <a:masterClrMapping/>
  </p:clrMapOvr>
  <p:transition advClick="0" advTm="6000"/>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4000" b="1" dirty="0">
                <a:solidFill>
                  <a:srgbClr val="FFCC66"/>
                </a:solidFill>
                <a:latin typeface="Tempus Sans ITC" pitchFamily="82" charset="0"/>
              </a:rPr>
              <a:t>How are the applications screened?</a:t>
            </a:r>
          </a:p>
        </p:txBody>
      </p:sp>
      <p:sp>
        <p:nvSpPr>
          <p:cNvPr id="12291" name="Rectangle 3"/>
          <p:cNvSpPr>
            <a:spLocks noGrp="1" noChangeArrowheads="1"/>
          </p:cNvSpPr>
          <p:nvPr>
            <p:ph type="body" idx="1"/>
          </p:nvPr>
        </p:nvSpPr>
        <p:spPr>
          <a:xfrm>
            <a:off x="0" y="914400"/>
            <a:ext cx="9144000" cy="5562600"/>
          </a:xfrm>
        </p:spPr>
        <p:txBody>
          <a:bodyPr/>
          <a:lstStyle/>
          <a:p>
            <a:pPr marL="0" indent="0" algn="ctr" eaLnBrk="1" hangingPunct="1">
              <a:buFontTx/>
              <a:buNone/>
            </a:pPr>
            <a:r>
              <a:rPr lang="en-US" dirty="0">
                <a:solidFill>
                  <a:srgbClr val="4D4D4D"/>
                </a:solidFill>
                <a:latin typeface="Tempus Sans ITC" pitchFamily="82" charset="0"/>
              </a:rPr>
              <a:t>Before the applications are scored by the Western WUI Grant Committee, they are screened for eligibility on the basis of two key criteria:</a:t>
            </a:r>
          </a:p>
          <a:p>
            <a:pPr marL="0" indent="0" algn="ctr" eaLnBrk="1" hangingPunct="1">
              <a:buFontTx/>
              <a:buNone/>
            </a:pPr>
            <a:endParaRPr lang="en-US" sz="1200" dirty="0">
              <a:solidFill>
                <a:srgbClr val="4D4D4D"/>
              </a:solidFill>
              <a:latin typeface="Tempus Sans ITC" pitchFamily="82" charset="0"/>
            </a:endParaRPr>
          </a:p>
          <a:p>
            <a:pPr marL="0" indent="0" algn="ctr" eaLnBrk="1" hangingPunct="1">
              <a:buFontTx/>
              <a:buNone/>
            </a:pPr>
            <a:r>
              <a:rPr lang="en-US" dirty="0">
                <a:latin typeface="Tempus Sans ITC" pitchFamily="82" charset="0"/>
              </a:rPr>
              <a:t>Is the 50-50 match requirement met?</a:t>
            </a:r>
          </a:p>
          <a:p>
            <a:pPr marL="0" indent="0" algn="ctr" eaLnBrk="1" hangingPunct="1">
              <a:buFontTx/>
              <a:buNone/>
            </a:pPr>
            <a:r>
              <a:rPr lang="en-US" dirty="0">
                <a:solidFill>
                  <a:srgbClr val="FFCC66"/>
                </a:solidFill>
                <a:latin typeface="Tempus Sans ITC" pitchFamily="82" charset="0"/>
              </a:rPr>
              <a:t>Is the proposed </a:t>
            </a:r>
            <a:r>
              <a:rPr lang="en-US" dirty="0">
                <a:solidFill>
                  <a:schemeClr val="hlink"/>
                </a:solidFill>
                <a:latin typeface="Tempus Sans ITC" pitchFamily="82" charset="0"/>
              </a:rPr>
              <a:t>project eligible within </a:t>
            </a:r>
          </a:p>
          <a:p>
            <a:pPr marL="0" indent="0" algn="ctr" eaLnBrk="1" hangingPunct="1">
              <a:buFontTx/>
              <a:buNone/>
            </a:pPr>
            <a:r>
              <a:rPr lang="en-US" dirty="0">
                <a:solidFill>
                  <a:schemeClr val="hlink"/>
                </a:solidFill>
                <a:latin typeface="Tempus Sans ITC" pitchFamily="82" charset="0"/>
              </a:rPr>
              <a:t>the guidelines of the grant program?</a:t>
            </a:r>
          </a:p>
          <a:p>
            <a:pPr marL="0" indent="0" algn="ctr" eaLnBrk="1" hangingPunct="1">
              <a:buFontTx/>
              <a:buNone/>
            </a:pPr>
            <a:endParaRPr lang="en-US" sz="1200" dirty="0">
              <a:solidFill>
                <a:schemeClr val="hlink"/>
              </a:solidFill>
              <a:latin typeface="Tempus Sans ITC" pitchFamily="82" charset="0"/>
            </a:endParaRPr>
          </a:p>
          <a:p>
            <a:pPr marL="0" indent="0" algn="ctr" eaLnBrk="1" hangingPunct="1">
              <a:buFontTx/>
              <a:buNone/>
            </a:pPr>
            <a:r>
              <a:rPr lang="en-US" dirty="0">
                <a:solidFill>
                  <a:srgbClr val="4D4D4D"/>
                </a:solidFill>
                <a:latin typeface="Tempus Sans ITC" pitchFamily="82" charset="0"/>
              </a:rPr>
              <a:t>The answer must be “yes” to both of these </a:t>
            </a:r>
          </a:p>
          <a:p>
            <a:pPr marL="0" indent="0" algn="ctr" eaLnBrk="1" hangingPunct="1">
              <a:buFontTx/>
              <a:buNone/>
            </a:pPr>
            <a:r>
              <a:rPr lang="en-US" dirty="0">
                <a:solidFill>
                  <a:srgbClr val="4D4D4D"/>
                </a:solidFill>
                <a:latin typeface="Tempus Sans ITC" pitchFamily="82" charset="0"/>
              </a:rPr>
              <a:t>questions for the application to be forwarded </a:t>
            </a:r>
          </a:p>
          <a:p>
            <a:pPr marL="0" indent="0" algn="ctr" eaLnBrk="1" hangingPunct="1">
              <a:buFontTx/>
              <a:buNone/>
            </a:pPr>
            <a:r>
              <a:rPr lang="en-US" dirty="0">
                <a:solidFill>
                  <a:srgbClr val="4D4D4D"/>
                </a:solidFill>
                <a:latin typeface="Tempus Sans ITC" pitchFamily="82" charset="0"/>
              </a:rPr>
              <a:t>on to the scoring process.</a:t>
            </a:r>
          </a:p>
        </p:txBody>
      </p:sp>
      <p:pic>
        <p:nvPicPr>
          <p:cNvPr id="13316" name="slide10.wav">
            <a:hlinkClick r:id="" action="ppaction://media"/>
          </p:cNvPr>
          <p:cNvPicPr>
            <a:picLocks noRot="1" noChangeAspect="1" noChangeArrowheads="1"/>
          </p:cNvPicPr>
          <p:nvPr>
            <a:audioFile r:link="rId1"/>
          </p:nvPr>
        </p:nvPicPr>
        <p:blipFill>
          <a:blip r:embed="rId3" cstate="print"/>
          <a:srcRect/>
          <a:stretch>
            <a:fillRect/>
          </a:stretch>
        </p:blipFill>
        <p:spPr bwMode="auto">
          <a:xfrm>
            <a:off x="0" y="6553200"/>
            <a:ext cx="304800" cy="304800"/>
          </a:xfrm>
          <a:prstGeom prst="rect">
            <a:avLst/>
          </a:prstGeom>
          <a:noFill/>
          <a:ln w="9525">
            <a:noFill/>
            <a:miter lim="800000"/>
            <a:headEnd/>
            <a:tailEnd/>
          </a:ln>
        </p:spPr>
      </p:pic>
    </p:spTree>
  </p:cSld>
  <p:clrMapOvr>
    <a:masterClrMapping/>
  </p:clrMapOvr>
  <p:transition advClick="0" advTm="6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13314"/>
                                        </p:tgtEl>
                                        <p:attrNameLst>
                                          <p:attrName>style.textDecorationUnderline</p:attrName>
                                        </p:attrNameLst>
                                      </p:cBhvr>
                                      <p:to>
                                        <p:strVal val="true"/>
                                      </p:to>
                                    </p:set>
                                  </p:childTnLst>
                                </p:cTn>
                              </p:par>
                            </p:childTnLst>
                          </p:cTn>
                        </p:par>
                        <p:par>
                          <p:cTn id="7" fill="hold">
                            <p:stCondLst>
                              <p:cond delay="1080"/>
                            </p:stCondLst>
                            <p:childTnLst>
                              <p:par>
                                <p:cTn id="8" presetID="1" presetClass="mediacall" presetSubtype="0" fill="hold" nodeType="afterEffect">
                                  <p:stCondLst>
                                    <p:cond delay="0"/>
                                  </p:stCondLst>
                                  <p:childTnLst>
                                    <p:cmd type="call" cmd="playFrom(0.0)">
                                      <p:cBhvr>
                                        <p:cTn id="9" dur="28235" fill="hold"/>
                                        <p:tgtEl>
                                          <p:spTgt spid="1331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10" fill="hold" display="0">
                  <p:stCondLst>
                    <p:cond delay="indefinite"/>
                  </p:stCondLst>
                  <p:endCondLst>
                    <p:cond evt="onNext" delay="0">
                      <p:tgtEl>
                        <p:sldTgt/>
                      </p:tgtEl>
                    </p:cond>
                    <p:cond evt="onPrev" delay="0">
                      <p:tgtEl>
                        <p:sldTgt/>
                      </p:tgtEl>
                    </p:cond>
                    <p:cond evt="onStopAudio" delay="0">
                      <p:tgtEl>
                        <p:sldTgt/>
                      </p:tgtEl>
                    </p:cond>
                  </p:endCondLst>
                </p:cTn>
                <p:tgtEl>
                  <p:spTgt spid="13316"/>
                </p:tgtEl>
              </p:cMediaNode>
            </p:audio>
          </p:childTnLst>
        </p:cTn>
      </p:par>
    </p:tnLst>
    <p:bldLst>
      <p:bldP spid="133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dirty="0">
                <a:solidFill>
                  <a:srgbClr val="FFCC66"/>
                </a:solidFill>
                <a:latin typeface="Tempus Sans ITC" pitchFamily="82" charset="0"/>
              </a:rPr>
              <a:t>How are the applications scored?</a:t>
            </a:r>
          </a:p>
        </p:txBody>
      </p:sp>
      <p:sp>
        <p:nvSpPr>
          <p:cNvPr id="14339" name="Rectangle 3"/>
          <p:cNvSpPr>
            <a:spLocks noGrp="1" noChangeArrowheads="1"/>
          </p:cNvSpPr>
          <p:nvPr>
            <p:ph type="body" idx="1"/>
          </p:nvPr>
        </p:nvSpPr>
        <p:spPr>
          <a:xfrm>
            <a:off x="457200" y="914400"/>
            <a:ext cx="8229600" cy="5410200"/>
          </a:xfrm>
        </p:spPr>
        <p:txBody>
          <a:bodyPr/>
          <a:lstStyle/>
          <a:p>
            <a:pPr marL="0" indent="0" eaLnBrk="1" hangingPunct="1">
              <a:buFontTx/>
              <a:buNone/>
            </a:pPr>
            <a:r>
              <a:rPr lang="en-US" sz="2400" dirty="0">
                <a:solidFill>
                  <a:srgbClr val="4D4D4D"/>
                </a:solidFill>
                <a:latin typeface="Tempus Sans ITC" pitchFamily="82" charset="0"/>
              </a:rPr>
              <a:t>The committee currently uses a </a:t>
            </a:r>
            <a:r>
              <a:rPr lang="en-US" sz="2400" dirty="0">
                <a:solidFill>
                  <a:srgbClr val="FFCC66"/>
                </a:solidFill>
                <a:latin typeface="Tempus Sans ITC" pitchFamily="82" charset="0"/>
              </a:rPr>
              <a:t>45</a:t>
            </a:r>
            <a:r>
              <a:rPr lang="en-US" sz="2400" dirty="0">
                <a:solidFill>
                  <a:srgbClr val="4D4D4D"/>
                </a:solidFill>
                <a:latin typeface="Tempus Sans ITC" pitchFamily="82" charset="0"/>
              </a:rPr>
              <a:t>point scoring process, allocated per the following criteria:</a:t>
            </a:r>
          </a:p>
          <a:p>
            <a:pPr marL="0" indent="0" eaLnBrk="1" hangingPunct="1">
              <a:buFontTx/>
              <a:buAutoNum type="arabicPeriod"/>
            </a:pPr>
            <a:r>
              <a:rPr lang="en-US" sz="2400" dirty="0">
                <a:solidFill>
                  <a:srgbClr val="4D4D4D"/>
                </a:solidFill>
                <a:latin typeface="Tempus Sans ITC" pitchFamily="82" charset="0"/>
              </a:rPr>
              <a:t>  Budget line items clear and expenditures relevant to project goals &amp; objectives? (5 points) </a:t>
            </a:r>
            <a:endParaRPr lang="en-US" sz="2000" dirty="0">
              <a:solidFill>
                <a:srgbClr val="4D4D4D"/>
              </a:solidFill>
              <a:latin typeface="Tempus Sans ITC" pitchFamily="82" charset="0"/>
            </a:endParaRPr>
          </a:p>
          <a:p>
            <a:pPr marL="0" indent="0" eaLnBrk="1" hangingPunct="1">
              <a:buFontTx/>
              <a:buAutoNum type="arabicPeriod"/>
            </a:pPr>
            <a:r>
              <a:rPr lang="en-US" sz="2400" dirty="0">
                <a:solidFill>
                  <a:srgbClr val="4D4D4D"/>
                </a:solidFill>
                <a:latin typeface="Tempus Sans ITC" pitchFamily="82" charset="0"/>
              </a:rPr>
              <a:t>  Project clearly defined? (5 points)</a:t>
            </a:r>
          </a:p>
          <a:p>
            <a:pPr marL="0" indent="0" eaLnBrk="1" hangingPunct="1">
              <a:buFontTx/>
              <a:buAutoNum type="arabicPeriod"/>
            </a:pPr>
            <a:r>
              <a:rPr lang="en-US" sz="2400" dirty="0">
                <a:solidFill>
                  <a:srgbClr val="4D4D4D"/>
                </a:solidFill>
                <a:latin typeface="Tempus Sans ITC" pitchFamily="82" charset="0"/>
              </a:rPr>
              <a:t>  Planning Linkages clearly defined?  (5 points)</a:t>
            </a:r>
          </a:p>
          <a:p>
            <a:pPr marL="0" indent="0" eaLnBrk="1" hangingPunct="1">
              <a:buFontTx/>
              <a:buNone/>
            </a:pPr>
            <a:r>
              <a:rPr lang="en-US" sz="2400" dirty="0">
                <a:solidFill>
                  <a:srgbClr val="4D4D4D"/>
                </a:solidFill>
                <a:latin typeface="Tempus Sans ITC" pitchFamily="82" charset="0"/>
              </a:rPr>
              <a:t>4. Project Activities?(10 points)</a:t>
            </a:r>
          </a:p>
          <a:p>
            <a:pPr marL="0" indent="0" eaLnBrk="1" hangingPunct="1">
              <a:buFontTx/>
              <a:buNone/>
            </a:pPr>
            <a:r>
              <a:rPr lang="en-US" sz="2400" dirty="0">
                <a:solidFill>
                  <a:srgbClr val="4D4D4D"/>
                </a:solidFill>
                <a:latin typeface="Tempus Sans ITC" pitchFamily="82" charset="0"/>
              </a:rPr>
              <a:t>5. Landscape Attributes clearly defined (5 points)</a:t>
            </a:r>
          </a:p>
          <a:p>
            <a:pPr marL="0" indent="0" eaLnBrk="1" hangingPunct="1">
              <a:buFontTx/>
              <a:buNone/>
            </a:pPr>
            <a:r>
              <a:rPr lang="en-US" sz="2400" dirty="0">
                <a:solidFill>
                  <a:srgbClr val="4D4D4D"/>
                </a:solidFill>
                <a:latin typeface="Tempus Sans ITC" pitchFamily="82" charset="0"/>
              </a:rPr>
              <a:t>6. Project Collaboration clearly defined? (5 points) </a:t>
            </a:r>
          </a:p>
          <a:p>
            <a:pPr marL="0" indent="0" eaLnBrk="1" hangingPunct="1">
              <a:buFontTx/>
              <a:buNone/>
            </a:pPr>
            <a:r>
              <a:rPr lang="en-US" sz="2400" dirty="0">
                <a:solidFill>
                  <a:srgbClr val="4D4D4D"/>
                </a:solidFill>
                <a:latin typeface="Tempus Sans ITC" pitchFamily="82" charset="0"/>
              </a:rPr>
              <a:t>7.Project Timeline (5 points)    </a:t>
            </a:r>
          </a:p>
          <a:p>
            <a:pPr marL="0" indent="0" eaLnBrk="1" hangingPunct="1">
              <a:buFontTx/>
              <a:buNone/>
            </a:pPr>
            <a:r>
              <a:rPr lang="en-US" sz="2400" dirty="0">
                <a:solidFill>
                  <a:srgbClr val="4D4D4D"/>
                </a:solidFill>
                <a:latin typeface="Tempus Sans ITC" pitchFamily="82" charset="0"/>
              </a:rPr>
              <a:t>8. Project Sustainability  clearly defined(5 points)                                                </a:t>
            </a:r>
          </a:p>
          <a:p>
            <a:pPr marL="0" indent="0" algn="just" eaLnBrk="1" hangingPunct="1">
              <a:buFontTx/>
              <a:buNone/>
            </a:pPr>
            <a:r>
              <a:rPr lang="en-US" sz="2800" dirty="0">
                <a:solidFill>
                  <a:srgbClr val="FFC000"/>
                </a:solidFill>
                <a:latin typeface="Tempus Sans ITC" pitchFamily="82" charset="0"/>
              </a:rPr>
              <a:t>	  TOTAL AVAILABLE POINTS = 45</a:t>
            </a:r>
          </a:p>
        </p:txBody>
      </p:sp>
    </p:spTree>
  </p:cSld>
  <p:clrMapOvr>
    <a:masterClrMapping/>
  </p:clrMapOvr>
  <p:transition advClick="0" advTm="6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mph" presetSubtype="0" fill="hold" grpId="0" nodeType="withEffect">
                                  <p:stCondLst>
                                    <p:cond delay="3000"/>
                                  </p:stCondLst>
                                  <p:childTnLst>
                                    <p:anim calcmode="discrete" valueType="str">
                                      <p:cBhvr override="childStyle">
                                        <p:cTn id="6" dur="3000" fill="hold"/>
                                        <p:tgtEl>
                                          <p:spTgt spid="14339">
                                            <p:txEl>
                                              <p:pRg st="0" end="0"/>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7" fill="hold">
                      <p:stCondLst>
                        <p:cond delay="indefinite"/>
                      </p:stCondLst>
                      <p:childTnLst>
                        <p:par>
                          <p:cTn id="8" fill="hold">
                            <p:stCondLst>
                              <p:cond delay="0"/>
                            </p:stCondLst>
                            <p:childTnLst>
                              <p:par>
                                <p:cTn id="9" presetID="10" presetClass="emph" presetSubtype="0" fill="hold" grpId="0" nodeType="clickEffect">
                                  <p:stCondLst>
                                    <p:cond delay="7300"/>
                                  </p:stCondLst>
                                  <p:childTnLst>
                                    <p:anim calcmode="discrete" valueType="str">
                                      <p:cBhvr override="childStyle">
                                        <p:cTn id="10" dur="3000" fill="hold"/>
                                        <p:tgtEl>
                                          <p:spTgt spid="14339">
                                            <p:txEl>
                                              <p:pRg st="1" end="1"/>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11" fill="hold">
                      <p:stCondLst>
                        <p:cond delay="indefinite"/>
                      </p:stCondLst>
                      <p:childTnLst>
                        <p:par>
                          <p:cTn id="12" fill="hold">
                            <p:stCondLst>
                              <p:cond delay="0"/>
                            </p:stCondLst>
                            <p:childTnLst>
                              <p:par>
                                <p:cTn id="13" presetID="10" presetClass="emph" presetSubtype="0" fill="hold" grpId="0" nodeType="clickEffect">
                                  <p:stCondLst>
                                    <p:cond delay="10700"/>
                                  </p:stCondLst>
                                  <p:childTnLst>
                                    <p:anim calcmode="discrete" valueType="str">
                                      <p:cBhvr override="childStyle">
                                        <p:cTn id="14" dur="3000" fill="hold"/>
                                        <p:tgtEl>
                                          <p:spTgt spid="14339">
                                            <p:txEl>
                                              <p:pRg st="2" end="2"/>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par>
                                <p:cTn id="15" presetID="10" presetClass="emph" presetSubtype="0" fill="hold" grpId="0" nodeType="withEffect">
                                  <p:stCondLst>
                                    <p:cond delay="14200"/>
                                  </p:stCondLst>
                                  <p:childTnLst>
                                    <p:anim calcmode="discrete" valueType="str">
                                      <p:cBhvr override="childStyle">
                                        <p:cTn id="16" dur="3000" fill="hold"/>
                                        <p:tgtEl>
                                          <p:spTgt spid="14339">
                                            <p:txEl>
                                              <p:pRg st="3" end="3"/>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mph" presetSubtype="0" fill="hold" grpId="0" nodeType="clickEffect">
                                  <p:stCondLst>
                                    <p:cond delay="0"/>
                                  </p:stCondLst>
                                  <p:childTnLst>
                                    <p:anim calcmode="discrete" valueType="str">
                                      <p:cBhvr override="childStyle">
                                        <p:cTn id="20" dur="3000" fill="hold"/>
                                        <p:tgtEl>
                                          <p:spTgt spid="14339">
                                            <p:txEl>
                                              <p:pRg st="4" end="4"/>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mph" presetSubtype="0" fill="hold" grpId="0" nodeType="clickEffect">
                                  <p:stCondLst>
                                    <p:cond delay="0"/>
                                  </p:stCondLst>
                                  <p:childTnLst>
                                    <p:anim calcmode="discrete" valueType="str">
                                      <p:cBhvr override="childStyle">
                                        <p:cTn id="24" dur="3000" fill="hold"/>
                                        <p:tgtEl>
                                          <p:spTgt spid="14339">
                                            <p:txEl>
                                              <p:pRg st="5" end="5"/>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mph" presetSubtype="0" fill="hold" grpId="0" nodeType="clickEffect">
                                  <p:stCondLst>
                                    <p:cond delay="0"/>
                                  </p:stCondLst>
                                  <p:childTnLst>
                                    <p:anim calcmode="discrete" valueType="str">
                                      <p:cBhvr override="childStyle">
                                        <p:cTn id="28" dur="3000" fill="hold"/>
                                        <p:tgtEl>
                                          <p:spTgt spid="14339">
                                            <p:txEl>
                                              <p:pRg st="6" end="6"/>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mph" presetSubtype="0" fill="hold" grpId="0" nodeType="clickEffect">
                                  <p:stCondLst>
                                    <p:cond delay="0"/>
                                  </p:stCondLst>
                                  <p:childTnLst>
                                    <p:anim calcmode="discrete" valueType="str">
                                      <p:cBhvr override="childStyle">
                                        <p:cTn id="32" dur="3000" fill="hold"/>
                                        <p:tgtEl>
                                          <p:spTgt spid="14339">
                                            <p:txEl>
                                              <p:pRg st="7" end="7"/>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33" fill="hold">
                      <p:stCondLst>
                        <p:cond delay="indefinite"/>
                      </p:stCondLst>
                      <p:childTnLst>
                        <p:par>
                          <p:cTn id="34" fill="hold">
                            <p:stCondLst>
                              <p:cond delay="0"/>
                            </p:stCondLst>
                            <p:childTnLst>
                              <p:par>
                                <p:cTn id="35" presetID="10" presetClass="emph" presetSubtype="0" fill="hold" grpId="0" nodeType="clickEffect">
                                  <p:stCondLst>
                                    <p:cond delay="0"/>
                                  </p:stCondLst>
                                  <p:childTnLst>
                                    <p:anim calcmode="discrete" valueType="str">
                                      <p:cBhvr override="childStyle">
                                        <p:cTn id="36" dur="3000" fill="hold"/>
                                        <p:tgtEl>
                                          <p:spTgt spid="14339">
                                            <p:txEl>
                                              <p:pRg st="8" end="8"/>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37" fill="hold">
                      <p:stCondLst>
                        <p:cond delay="indefinite"/>
                      </p:stCondLst>
                      <p:childTnLst>
                        <p:par>
                          <p:cTn id="38" fill="hold">
                            <p:stCondLst>
                              <p:cond delay="0"/>
                            </p:stCondLst>
                            <p:childTnLst>
                              <p:par>
                                <p:cTn id="39" presetID="10" presetClass="emph" presetSubtype="0" fill="hold" grpId="0" nodeType="clickEffect">
                                  <p:stCondLst>
                                    <p:cond delay="0"/>
                                  </p:stCondLst>
                                  <p:childTnLst>
                                    <p:anim calcmode="discrete" valueType="str">
                                      <p:cBhvr override="childStyle">
                                        <p:cTn id="40" dur="3000" fill="hold"/>
                                        <p:tgtEl>
                                          <p:spTgt spid="14339">
                                            <p:txEl>
                                              <p:pRg st="9" end="9"/>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0"/>
            <a:ext cx="9144000" cy="838200"/>
          </a:xfrm>
        </p:spPr>
        <p:txBody>
          <a:bodyPr/>
          <a:lstStyle/>
          <a:p>
            <a:pPr eaLnBrk="1" hangingPunct="1"/>
            <a:r>
              <a:rPr lang="en-US" sz="3600" b="1" dirty="0">
                <a:solidFill>
                  <a:srgbClr val="FFCC66"/>
                </a:solidFill>
                <a:latin typeface="Tempus Sans ITC" pitchFamily="82" charset="0"/>
              </a:rPr>
              <a:t>IMPORTANCE OF APPLICATION SCORES</a:t>
            </a:r>
          </a:p>
        </p:txBody>
      </p:sp>
      <p:sp>
        <p:nvSpPr>
          <p:cNvPr id="14339" name="Rectangle 3"/>
          <p:cNvSpPr>
            <a:spLocks noGrp="1" noChangeArrowheads="1"/>
          </p:cNvSpPr>
          <p:nvPr>
            <p:ph type="body" idx="1"/>
          </p:nvPr>
        </p:nvSpPr>
        <p:spPr>
          <a:xfrm>
            <a:off x="307731" y="1066800"/>
            <a:ext cx="8610600" cy="4800600"/>
          </a:xfrm>
        </p:spPr>
        <p:txBody>
          <a:bodyPr/>
          <a:lstStyle/>
          <a:p>
            <a:pPr marL="0" indent="0" algn="ctr" eaLnBrk="1" hangingPunct="1">
              <a:buFontTx/>
              <a:buNone/>
            </a:pPr>
            <a:r>
              <a:rPr lang="en-US" sz="2000" dirty="0">
                <a:solidFill>
                  <a:srgbClr val="4D4D4D"/>
                </a:solidFill>
                <a:latin typeface="Tempus Sans ITC" pitchFamily="82" charset="0"/>
              </a:rPr>
              <a:t>All applications are considered for funding based on application ordinal score.  Applications are scored by the Western WUI Grant Scoring Committee; made up a state representatives from the 17 western states and territories. All western states and territories forestry agencies have the opportunity to have a representative to participate in scoring. </a:t>
            </a:r>
          </a:p>
          <a:p>
            <a:pPr marL="0" indent="0" algn="ctr" eaLnBrk="1" hangingPunct="1">
              <a:buFontTx/>
              <a:buNone/>
            </a:pPr>
            <a:endParaRPr lang="en-US" sz="2000" dirty="0">
              <a:solidFill>
                <a:srgbClr val="4D4D4D"/>
              </a:solidFill>
              <a:latin typeface="Tempus Sans ITC" pitchFamily="82" charset="0"/>
            </a:endParaRPr>
          </a:p>
          <a:p>
            <a:pPr marL="0" indent="0" algn="ctr" eaLnBrk="1" hangingPunct="1">
              <a:buFontTx/>
              <a:buNone/>
            </a:pPr>
            <a:r>
              <a:rPr lang="en-US" sz="2000" dirty="0">
                <a:solidFill>
                  <a:srgbClr val="4D4D4D"/>
                </a:solidFill>
                <a:latin typeface="Tempus Sans ITC" pitchFamily="82" charset="0"/>
              </a:rPr>
              <a:t>All applications are scored by 6 scoring committee members. Applications are ranked  by using the average ordinal score. The lowest average ordinal score represents the best application. State priority is used to break any tie in ordinal ranking for the last application funded with available funding. Mean raw score is used to break a tie between states with the same priority</a:t>
            </a:r>
            <a:r>
              <a:rPr lang="en-US" sz="2400" dirty="0">
                <a:solidFill>
                  <a:srgbClr val="4D4D4D"/>
                </a:solidFill>
                <a:latin typeface="Tempus Sans ITC" pitchFamily="82" charset="0"/>
              </a:rPr>
              <a:t>. </a:t>
            </a:r>
          </a:p>
        </p:txBody>
      </p:sp>
      <p:sp>
        <p:nvSpPr>
          <p:cNvPr id="15364" name="Text Box 4"/>
          <p:cNvSpPr txBox="1">
            <a:spLocks noChangeArrowheads="1"/>
          </p:cNvSpPr>
          <p:nvPr/>
        </p:nvSpPr>
        <p:spPr bwMode="auto">
          <a:xfrm>
            <a:off x="381000" y="4807666"/>
            <a:ext cx="8537331" cy="1446550"/>
          </a:xfrm>
          <a:prstGeom prst="rect">
            <a:avLst/>
          </a:prstGeom>
          <a:noFill/>
          <a:ln w="9525">
            <a:noFill/>
            <a:miter lim="800000"/>
            <a:headEnd/>
            <a:tailEnd/>
          </a:ln>
        </p:spPr>
        <p:txBody>
          <a:bodyPr wrap="square">
            <a:spAutoFit/>
          </a:bodyPr>
          <a:lstStyle/>
          <a:p>
            <a:pPr algn="ctr"/>
            <a:r>
              <a:rPr lang="en-US" sz="2800" b="1" u="sng" dirty="0">
                <a:solidFill>
                  <a:srgbClr val="990000"/>
                </a:solidFill>
                <a:latin typeface="Tempus Sans ITC" pitchFamily="82" charset="0"/>
              </a:rPr>
              <a:t>                                  </a:t>
            </a:r>
            <a:endParaRPr lang="en-US" sz="2000" b="1" u="sng" dirty="0">
              <a:solidFill>
                <a:srgbClr val="990000"/>
              </a:solidFill>
              <a:latin typeface="Tempus Sans ITC" pitchFamily="82" charset="0"/>
            </a:endParaRPr>
          </a:p>
          <a:p>
            <a:pPr algn="ctr"/>
            <a:r>
              <a:rPr lang="en-US" sz="2000" b="1" u="sng" dirty="0">
                <a:solidFill>
                  <a:srgbClr val="990000"/>
                </a:solidFill>
                <a:latin typeface="Tempus Sans ITC" pitchFamily="82" charset="0"/>
              </a:rPr>
              <a:t>This is why application preparation is the </a:t>
            </a:r>
          </a:p>
          <a:p>
            <a:pPr algn="ctr"/>
            <a:r>
              <a:rPr lang="en-US" sz="2000" b="1" u="sng" dirty="0">
                <a:solidFill>
                  <a:srgbClr val="990000"/>
                </a:solidFill>
                <a:latin typeface="Tempus Sans ITC" pitchFamily="82" charset="0"/>
              </a:rPr>
              <a:t>key to success in this process.</a:t>
            </a:r>
          </a:p>
          <a:p>
            <a:endParaRPr lang="en-US" sz="2000" dirty="0">
              <a:latin typeface="Tempus Sans ITC" pitchFamily="82" charset="0"/>
            </a:endParaRPr>
          </a:p>
        </p:txBody>
      </p:sp>
    </p:spTree>
  </p:cSld>
  <p:clrMapOvr>
    <a:masterClrMapping/>
  </p:clrMapOvr>
  <p:transition advClick="0" advTm="6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fill="hold" grpId="0" nodeType="withEffect">
                                  <p:stCondLst>
                                    <p:cond delay="34500"/>
                                  </p:stCondLst>
                                  <p:childTnLst>
                                    <p:anim calcmode="discrete" valueType="str">
                                      <p:cBhvr>
                                        <p:cTn id="6" dur="1000" fill="hold"/>
                                        <p:tgtEl>
                                          <p:spTgt spid="15364"/>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914400" y="2362200"/>
            <a:ext cx="7418388" cy="1446550"/>
          </a:xfrm>
          <a:prstGeom prst="rect">
            <a:avLst/>
          </a:prstGeom>
          <a:noFill/>
          <a:ln w="9525">
            <a:noFill/>
            <a:miter lim="800000"/>
            <a:headEnd/>
            <a:tailEnd/>
          </a:ln>
        </p:spPr>
        <p:txBody>
          <a:bodyPr>
            <a:spAutoFit/>
          </a:bodyPr>
          <a:lstStyle/>
          <a:p>
            <a:pPr algn="ctr"/>
            <a:r>
              <a:rPr lang="en-US" sz="4400" b="1" dirty="0">
                <a:solidFill>
                  <a:srgbClr val="990000"/>
                </a:solidFill>
                <a:latin typeface="Tempus Sans ITC" pitchFamily="82" charset="0"/>
              </a:rPr>
              <a:t>ALLOCATION OF FUNDING FOR PROJECTS</a:t>
            </a:r>
          </a:p>
        </p:txBody>
      </p:sp>
    </p:spTree>
  </p:cSld>
  <p:clrMapOvr>
    <a:masterClrMapping/>
  </p:clrMapOvr>
  <p:transition advClick="0" advTm="6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b="1" dirty="0">
                <a:solidFill>
                  <a:srgbClr val="FFCC66"/>
                </a:solidFill>
                <a:latin typeface="Tempus Sans ITC" pitchFamily="82" charset="0"/>
              </a:rPr>
              <a:t>ALLOCATION OF FUNDS</a:t>
            </a:r>
          </a:p>
        </p:txBody>
      </p:sp>
      <p:sp>
        <p:nvSpPr>
          <p:cNvPr id="16387" name="Rectangle 3"/>
          <p:cNvSpPr>
            <a:spLocks noGrp="1" noChangeArrowheads="1"/>
          </p:cNvSpPr>
          <p:nvPr>
            <p:ph type="body" idx="1"/>
          </p:nvPr>
        </p:nvSpPr>
        <p:spPr>
          <a:xfrm>
            <a:off x="0" y="914400"/>
            <a:ext cx="8839200" cy="5211763"/>
          </a:xfrm>
        </p:spPr>
        <p:txBody>
          <a:bodyPr/>
          <a:lstStyle/>
          <a:p>
            <a:pPr algn="ctr" eaLnBrk="1" hangingPunct="1">
              <a:buFontTx/>
              <a:buNone/>
            </a:pPr>
            <a:r>
              <a:rPr lang="en-US" sz="2800" dirty="0">
                <a:solidFill>
                  <a:srgbClr val="4D4D4D"/>
                </a:solidFill>
                <a:latin typeface="Tempus Sans ITC" pitchFamily="82" charset="0"/>
              </a:rPr>
              <a:t>Generally speaking, each year the Forest Service allocates approximately $12.5 million west-wide for these competitive projects. </a:t>
            </a:r>
          </a:p>
          <a:p>
            <a:pPr algn="ctr" eaLnBrk="1" hangingPunct="1">
              <a:buFontTx/>
              <a:buNone/>
            </a:pPr>
            <a:endParaRPr lang="en-US" sz="2800" dirty="0">
              <a:solidFill>
                <a:srgbClr val="4D4D4D"/>
              </a:solidFill>
              <a:latin typeface="Tempus Sans ITC" pitchFamily="82" charset="0"/>
            </a:endParaRPr>
          </a:p>
          <a:p>
            <a:pPr algn="ctr" eaLnBrk="1" hangingPunct="1">
              <a:buFontTx/>
              <a:buNone/>
            </a:pPr>
            <a:r>
              <a:rPr lang="en-US" sz="2800" dirty="0">
                <a:solidFill>
                  <a:srgbClr val="4D4D4D"/>
                </a:solidFill>
                <a:latin typeface="Tempus Sans ITC" pitchFamily="82" charset="0"/>
              </a:rPr>
              <a:t>The  applications with the lowest ordinal scores will receive funding until all funding is allocated</a:t>
            </a:r>
          </a:p>
          <a:p>
            <a:pPr indent="0" algn="ctr" eaLnBrk="1" hangingPunct="1">
              <a:buNone/>
            </a:pPr>
            <a:endParaRPr lang="en-US" sz="2800" dirty="0">
              <a:solidFill>
                <a:srgbClr val="990000"/>
              </a:solidFill>
              <a:latin typeface="Tempus Sans ITC" pitchFamily="82" charset="0"/>
            </a:endParaRPr>
          </a:p>
          <a:p>
            <a:pPr indent="0" algn="ctr" eaLnBrk="1" hangingPunct="1">
              <a:buNone/>
            </a:pPr>
            <a:r>
              <a:rPr lang="en-US" sz="2800" dirty="0">
                <a:solidFill>
                  <a:srgbClr val="990000"/>
                </a:solidFill>
                <a:latin typeface="Tempus Sans ITC" pitchFamily="82" charset="0"/>
              </a:rPr>
              <a:t>No state can receive more than 15% of the total available funding.</a:t>
            </a:r>
          </a:p>
          <a:p>
            <a:pPr indent="0" algn="ctr" eaLnBrk="1" hangingPunct="1">
              <a:buNone/>
            </a:pPr>
            <a:r>
              <a:rPr lang="en-US" sz="2800" dirty="0">
                <a:solidFill>
                  <a:srgbClr val="990000"/>
                </a:solidFill>
                <a:latin typeface="Tempus Sans ITC" pitchFamily="82" charset="0"/>
              </a:rPr>
              <a:t>Each grant request will be limited to a maximum of $300,000</a:t>
            </a:r>
          </a:p>
          <a:p>
            <a:pPr algn="ctr" eaLnBrk="1" hangingPunct="1">
              <a:buFontTx/>
              <a:buNone/>
            </a:pPr>
            <a:endParaRPr lang="en-US" sz="3500" i="1" dirty="0">
              <a:solidFill>
                <a:srgbClr val="4D4D4D"/>
              </a:solidFill>
              <a:latin typeface="Tempus Sans ITC" pitchFamily="82" charset="0"/>
            </a:endParaRPr>
          </a:p>
        </p:txBody>
      </p:sp>
    </p:spTree>
  </p:cSld>
  <p:clrMapOvr>
    <a:masterClrMapping/>
  </p:clrMapOvr>
  <p:transition advClick="0" advTm="600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b="1" dirty="0">
                <a:solidFill>
                  <a:srgbClr val="FFCC66"/>
                </a:solidFill>
                <a:latin typeface="Tempus Sans ITC" panose="04020404030D07020202" pitchFamily="82" charset="0"/>
              </a:rPr>
              <a:t>CWSF APPROVAL/FUNDING</a:t>
            </a:r>
          </a:p>
        </p:txBody>
      </p:sp>
      <p:sp>
        <p:nvSpPr>
          <p:cNvPr id="20483" name="Rectangle 3"/>
          <p:cNvSpPr>
            <a:spLocks noGrp="1" noChangeArrowheads="1"/>
          </p:cNvSpPr>
          <p:nvPr>
            <p:ph type="body" idx="1"/>
          </p:nvPr>
        </p:nvSpPr>
        <p:spPr>
          <a:xfrm>
            <a:off x="381000" y="1066800"/>
            <a:ext cx="8382000" cy="5105400"/>
          </a:xfrm>
        </p:spPr>
        <p:txBody>
          <a:bodyPr/>
          <a:lstStyle/>
          <a:p>
            <a:pPr algn="ctr" eaLnBrk="1" hangingPunct="1">
              <a:buFontTx/>
              <a:buNone/>
            </a:pPr>
            <a:r>
              <a:rPr lang="en-US" sz="3600" dirty="0">
                <a:solidFill>
                  <a:srgbClr val="4D4D4D"/>
                </a:solidFill>
                <a:latin typeface="Tempus Sans ITC" pitchFamily="82" charset="0"/>
              </a:rPr>
              <a:t>The Western WUI Committee forwards its funding recommendations to the Council of Western State Foresters for final approval. Once the allocations are approved and the funding is secured, individual applicants are notified of their award and enter into grant agreements with their respective state or island fire WUI grant coordinator.</a:t>
            </a:r>
          </a:p>
        </p:txBody>
      </p:sp>
    </p:spTree>
  </p:cSld>
  <p:clrMapOvr>
    <a:masterClrMapping/>
  </p:clrMapOvr>
  <p:transition advClick="0" advTm="600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4800" b="1" dirty="0">
                <a:solidFill>
                  <a:srgbClr val="FFCC66"/>
                </a:solidFill>
                <a:latin typeface="Tempus Sans ITC" pitchFamily="82" charset="0"/>
              </a:rPr>
              <a:t>TIMELINE</a:t>
            </a:r>
          </a:p>
        </p:txBody>
      </p:sp>
      <p:sp>
        <p:nvSpPr>
          <p:cNvPr id="21507" name="Rectangle 3"/>
          <p:cNvSpPr>
            <a:spLocks noGrp="1" noChangeArrowheads="1"/>
          </p:cNvSpPr>
          <p:nvPr>
            <p:ph type="body" idx="1"/>
          </p:nvPr>
        </p:nvSpPr>
        <p:spPr>
          <a:xfrm>
            <a:off x="457200" y="1066800"/>
            <a:ext cx="8153400" cy="4953000"/>
          </a:xfrm>
        </p:spPr>
        <p:txBody>
          <a:bodyPr/>
          <a:lstStyle/>
          <a:p>
            <a:pPr algn="ctr" eaLnBrk="1" hangingPunct="1">
              <a:buFontTx/>
              <a:buNone/>
            </a:pPr>
            <a:r>
              <a:rPr lang="en-US" sz="4000" dirty="0">
                <a:solidFill>
                  <a:srgbClr val="4D4D4D"/>
                </a:solidFill>
                <a:latin typeface="Tempus Sans ITC" pitchFamily="82" charset="0"/>
              </a:rPr>
              <a:t>Typically, final grant applications are submitted in late summer and funding is awarded the following spring or summer. The process takes approximately 5-8 months after the application deadline to make final funding decisions and notify grant applicants.</a:t>
            </a:r>
          </a:p>
        </p:txBody>
      </p:sp>
    </p:spTree>
  </p:cSld>
  <p:clrMapOvr>
    <a:masterClrMapping/>
  </p:clrMapOvr>
  <p:transition advClick="0" advTm="600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09600" y="1143000"/>
            <a:ext cx="8229600" cy="5105400"/>
          </a:xfrm>
        </p:spPr>
        <p:txBody>
          <a:bodyPr/>
          <a:lstStyle/>
          <a:p>
            <a:pPr eaLnBrk="1" hangingPunct="1"/>
            <a:r>
              <a:rPr lang="en-US" sz="3800" b="1" dirty="0">
                <a:solidFill>
                  <a:srgbClr val="4D4D4D"/>
                </a:solidFill>
                <a:latin typeface="Tempus Sans ITC" pitchFamily="82" charset="0"/>
              </a:rPr>
              <a:t>Thank you for your interest in the Western Wildland Urban </a:t>
            </a:r>
            <a:br>
              <a:rPr lang="en-US" sz="3800" b="1" dirty="0">
                <a:solidFill>
                  <a:srgbClr val="4D4D4D"/>
                </a:solidFill>
                <a:latin typeface="Tempus Sans ITC" pitchFamily="82" charset="0"/>
              </a:rPr>
            </a:br>
            <a:r>
              <a:rPr lang="en-US" sz="3800" b="1" dirty="0">
                <a:solidFill>
                  <a:srgbClr val="4D4D4D"/>
                </a:solidFill>
                <a:latin typeface="Tempus Sans ITC" pitchFamily="82" charset="0"/>
              </a:rPr>
              <a:t>Interface Grant Program. </a:t>
            </a:r>
            <a:br>
              <a:rPr lang="en-US" sz="3800" b="1" dirty="0">
                <a:solidFill>
                  <a:srgbClr val="4D4D4D"/>
                </a:solidFill>
                <a:latin typeface="Tempus Sans ITC" pitchFamily="82" charset="0"/>
              </a:rPr>
            </a:br>
            <a:r>
              <a:rPr lang="en-US" sz="3800" b="1" dirty="0">
                <a:solidFill>
                  <a:srgbClr val="4D4D4D"/>
                </a:solidFill>
                <a:latin typeface="Tempus Sans ITC" pitchFamily="82" charset="0"/>
              </a:rPr>
              <a:t>Best of luck in preparing </a:t>
            </a:r>
            <a:br>
              <a:rPr lang="en-US" sz="3800" b="1" dirty="0">
                <a:solidFill>
                  <a:srgbClr val="4D4D4D"/>
                </a:solidFill>
                <a:latin typeface="Tempus Sans ITC" pitchFamily="82" charset="0"/>
              </a:rPr>
            </a:br>
            <a:r>
              <a:rPr lang="en-US" sz="3800" b="1" dirty="0">
                <a:solidFill>
                  <a:srgbClr val="4D4D4D"/>
                </a:solidFill>
                <a:latin typeface="Tempus Sans ITC" pitchFamily="82" charset="0"/>
              </a:rPr>
              <a:t>your application</a:t>
            </a:r>
            <a:br>
              <a:rPr lang="en-US" sz="3800" b="1" dirty="0">
                <a:solidFill>
                  <a:srgbClr val="4D4D4D"/>
                </a:solidFill>
                <a:latin typeface="Tempus Sans ITC" pitchFamily="82" charset="0"/>
              </a:rPr>
            </a:br>
            <a:r>
              <a:rPr lang="en-US" sz="3800" b="1" dirty="0">
                <a:solidFill>
                  <a:srgbClr val="4D4D4D"/>
                </a:solidFill>
                <a:latin typeface="Tempus Sans ITC" pitchFamily="82" charset="0"/>
              </a:rPr>
              <a:t> </a:t>
            </a:r>
            <a:r>
              <a:rPr lang="en-US" sz="2400" b="1" dirty="0">
                <a:solidFill>
                  <a:srgbClr val="4D4D4D"/>
                </a:solidFill>
                <a:latin typeface="Tempus Sans ITC" pitchFamily="82" charset="0"/>
              </a:rPr>
              <a:t>For more information:</a:t>
            </a:r>
            <a:br>
              <a:rPr lang="en-US" sz="2400" b="1" dirty="0">
                <a:solidFill>
                  <a:srgbClr val="4D4D4D"/>
                </a:solidFill>
                <a:latin typeface="Tempus Sans ITC" pitchFamily="82" charset="0"/>
              </a:rPr>
            </a:br>
            <a:r>
              <a:rPr lang="en-US" sz="2400" b="1" dirty="0" err="1">
                <a:solidFill>
                  <a:srgbClr val="FFCC66"/>
                </a:solidFill>
                <a:latin typeface="Tempus Sans ITC" pitchFamily="82" charset="0"/>
              </a:rPr>
              <a:t>kato.howard@Alaska.gov</a:t>
            </a:r>
            <a:br>
              <a:rPr lang="en-US" sz="2400" b="1" dirty="0">
                <a:solidFill>
                  <a:srgbClr val="4D4D4D"/>
                </a:solidFill>
                <a:latin typeface="Tempus Sans ITC" pitchFamily="82" charset="0"/>
              </a:rPr>
            </a:br>
            <a:br>
              <a:rPr lang="en-US" sz="2400" b="1" dirty="0">
                <a:solidFill>
                  <a:srgbClr val="4D4D4D"/>
                </a:solidFill>
                <a:latin typeface="Tempus Sans ITC" pitchFamily="82" charset="0"/>
              </a:rPr>
            </a:br>
            <a:br>
              <a:rPr lang="en-US" sz="2400" b="1" dirty="0">
                <a:solidFill>
                  <a:srgbClr val="4D4D4D"/>
                </a:solidFill>
                <a:latin typeface="Tempus Sans ITC" pitchFamily="82" charset="0"/>
              </a:rPr>
            </a:br>
            <a:r>
              <a:rPr lang="en-US" sz="1200" b="1" i="1" dirty="0">
                <a:solidFill>
                  <a:srgbClr val="4D4D4D"/>
                </a:solidFill>
                <a:latin typeface="Tempus Sans ITC" pitchFamily="82" charset="0"/>
              </a:rPr>
              <a:t>PowerPoint </a:t>
            </a:r>
            <a:r>
              <a:rPr lang="en-US" sz="1200" b="1" i="1">
                <a:solidFill>
                  <a:srgbClr val="4D4D4D"/>
                </a:solidFill>
                <a:latin typeface="Tempus Sans ITC" pitchFamily="82" charset="0"/>
              </a:rPr>
              <a:t>updated  6/2020</a:t>
            </a:r>
            <a:endParaRPr lang="en-US" sz="1200" b="1" i="1" dirty="0">
              <a:solidFill>
                <a:srgbClr val="4D4D4D"/>
              </a:solidFill>
              <a:latin typeface="Tempus Sans ITC" pitchFamily="82" charset="0"/>
            </a:endParaRPr>
          </a:p>
        </p:txBody>
      </p:sp>
    </p:spTree>
  </p:cSld>
  <p:clrMapOvr>
    <a:masterClrMapping/>
  </p:clrMapOvr>
  <p:transition advClick="0" advTm="6000"/>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3600" b="1" dirty="0">
                <a:solidFill>
                  <a:srgbClr val="FFCC66"/>
                </a:solidFill>
                <a:latin typeface="Tempus Sans ITC" pitchFamily="82" charset="0"/>
              </a:rPr>
              <a:t>WUI GRANT PROGRAM OVERVIEW</a:t>
            </a:r>
          </a:p>
        </p:txBody>
      </p:sp>
      <p:sp>
        <p:nvSpPr>
          <p:cNvPr id="5123" name="Rectangle 3"/>
          <p:cNvSpPr>
            <a:spLocks noGrp="1" noChangeArrowheads="1"/>
          </p:cNvSpPr>
          <p:nvPr>
            <p:ph type="body" idx="1"/>
          </p:nvPr>
        </p:nvSpPr>
        <p:spPr>
          <a:xfrm>
            <a:off x="304800" y="1524000"/>
            <a:ext cx="8382000" cy="4602163"/>
          </a:xfrm>
        </p:spPr>
        <p:txBody>
          <a:bodyPr/>
          <a:lstStyle/>
          <a:p>
            <a:pPr algn="ctr" eaLnBrk="1" hangingPunct="1">
              <a:buFontTx/>
              <a:buNone/>
            </a:pPr>
            <a:r>
              <a:rPr lang="en-US" dirty="0">
                <a:solidFill>
                  <a:srgbClr val="4D4D4D"/>
                </a:solidFill>
                <a:latin typeface="Tempus Sans ITC" pitchFamily="82" charset="0"/>
              </a:rPr>
              <a:t>Since 1999, the Council of Western State Foresters have awarded funding on a competitive basis to the western states and protectorates under the Western WUI Grant Program. Key program areas include: fuels reduction, restoration of fire-adapted ecosystems, planning, homeowner action, and prevention &amp; education.</a:t>
            </a:r>
          </a:p>
        </p:txBody>
      </p:sp>
    </p:spTree>
  </p:cSld>
  <p:clrMapOvr>
    <a:masterClrMapping/>
  </p:clrMapOvr>
  <p:transition advClick="0" advTm="6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04800" y="0"/>
            <a:ext cx="8458200" cy="838200"/>
          </a:xfrm>
        </p:spPr>
        <p:txBody>
          <a:bodyPr/>
          <a:lstStyle/>
          <a:p>
            <a:pPr eaLnBrk="1" hangingPunct="1"/>
            <a:r>
              <a:rPr lang="en-US" sz="2800" b="1" dirty="0">
                <a:solidFill>
                  <a:srgbClr val="FFCC66"/>
                </a:solidFill>
                <a:latin typeface="Tempus Sans ITC" pitchFamily="82" charset="0"/>
              </a:rPr>
              <a:t>Western State Fire Managers, WUI Grant Committee</a:t>
            </a:r>
          </a:p>
        </p:txBody>
      </p:sp>
      <p:sp>
        <p:nvSpPr>
          <p:cNvPr id="5123" name="Rectangle 3"/>
          <p:cNvSpPr>
            <a:spLocks noGrp="1" noChangeArrowheads="1"/>
          </p:cNvSpPr>
          <p:nvPr>
            <p:ph type="body" idx="1"/>
          </p:nvPr>
        </p:nvSpPr>
        <p:spPr>
          <a:xfrm>
            <a:off x="0" y="914400"/>
            <a:ext cx="8839200" cy="5211763"/>
          </a:xfrm>
        </p:spPr>
        <p:txBody>
          <a:bodyPr/>
          <a:lstStyle/>
          <a:p>
            <a:pPr algn="ctr" eaLnBrk="1" hangingPunct="1">
              <a:buFontTx/>
              <a:buNone/>
            </a:pPr>
            <a:r>
              <a:rPr lang="en-US" sz="2800" b="0" dirty="0">
                <a:solidFill>
                  <a:srgbClr val="4D4D4D"/>
                </a:solidFill>
                <a:latin typeface="Tempus Sans ITC" pitchFamily="82" charset="0"/>
              </a:rPr>
              <a:t>This committee oversees the Western WUI Grant Program, and consists of fire management professionals representing each member state of the Council of Western State Foresters, plus the Pacific Islands. Member states are: Alaska, Arizona, California, Colorado, Hawaii, Idaho, Kansas, Nebraska, Nevada, New Mexico, North Dakota, Oregon, South Dakota, Utah, Washington, and Wyoming. Pacific Islands include: Territory of American Samoa, Republic of Palau, Federated States of Micronesia, Territory of Guam, Commonwealth of the Northern Mariana Islands, and Republic of the Marshall Islands.</a:t>
            </a:r>
            <a:endParaRPr lang="en-US" sz="2800" dirty="0">
              <a:solidFill>
                <a:srgbClr val="4D4D4D"/>
              </a:solidFill>
            </a:endParaRPr>
          </a:p>
        </p:txBody>
      </p:sp>
    </p:spTree>
  </p:cSld>
  <p:clrMapOvr>
    <a:masterClrMapping/>
  </p:clrMapOvr>
  <p:transition advClick="0" advTm="6000"/>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b="1" dirty="0">
                <a:solidFill>
                  <a:srgbClr val="FFCC66"/>
                </a:solidFill>
                <a:latin typeface="Tempus Sans ITC" pitchFamily="82" charset="0"/>
              </a:rPr>
              <a:t>Overview of Grant Process</a:t>
            </a:r>
          </a:p>
        </p:txBody>
      </p:sp>
      <p:sp>
        <p:nvSpPr>
          <p:cNvPr id="7171" name="Rectangle 3"/>
          <p:cNvSpPr>
            <a:spLocks noGrp="1" noChangeArrowheads="1"/>
          </p:cNvSpPr>
          <p:nvPr>
            <p:ph type="body" idx="1"/>
          </p:nvPr>
        </p:nvSpPr>
        <p:spPr>
          <a:xfrm>
            <a:off x="228600" y="1066800"/>
            <a:ext cx="8686800" cy="5410200"/>
          </a:xfrm>
        </p:spPr>
        <p:txBody>
          <a:bodyPr/>
          <a:lstStyle/>
          <a:p>
            <a:pPr marL="514350" indent="-514350" eaLnBrk="1" hangingPunct="1">
              <a:lnSpc>
                <a:spcPct val="90000"/>
              </a:lnSpc>
              <a:buFontTx/>
              <a:buAutoNum type="arabicPeriod"/>
              <a:defRPr/>
            </a:pPr>
            <a:r>
              <a:rPr lang="en-US" sz="1600" dirty="0">
                <a:solidFill>
                  <a:srgbClr val="4D4D4D"/>
                </a:solidFill>
                <a:latin typeface="Tempus Sans ITC" pitchFamily="82" charset="0"/>
              </a:rPr>
              <a:t>Draft applications can be developed in pdf. A pdf of the FY 2021 State Fire Assistance WUI application is available on Forestry’s web site. The Division of Forestry will work with applicants to improve and strengthen applications if so desired. Final applications are submitted on the standard online WUI Competitive Grant Application for eligible projects. The Division of Forestry will set an internal state deadline for draft &amp; final  applications. You must contact </a:t>
            </a:r>
            <a:r>
              <a:rPr lang="en-US" sz="1600" dirty="0">
                <a:solidFill>
                  <a:srgbClr val="4D4D4D"/>
                </a:solidFill>
                <a:latin typeface="Tempus Sans ITC" pitchFamily="82" charset="0"/>
                <a:hlinkClick r:id="rId2"/>
              </a:rPr>
              <a:t>kato.howard@alaska.gov</a:t>
            </a:r>
            <a:r>
              <a:rPr lang="en-US" sz="1600" dirty="0">
                <a:solidFill>
                  <a:srgbClr val="4D4D4D"/>
                </a:solidFill>
                <a:latin typeface="Tempus Sans ITC" pitchFamily="82" charset="0"/>
              </a:rPr>
              <a:t> to receive a web link to an online application portal entering and submitting your final proposal.  A project name is needed in order to establish a link.</a:t>
            </a:r>
          </a:p>
          <a:p>
            <a:pPr marL="514350" indent="-514350" eaLnBrk="1" hangingPunct="1">
              <a:lnSpc>
                <a:spcPct val="90000"/>
              </a:lnSpc>
              <a:buFontTx/>
              <a:buAutoNum type="arabicPeriod"/>
              <a:defRPr/>
            </a:pPr>
            <a:endParaRPr lang="en-US" sz="1600" dirty="0">
              <a:solidFill>
                <a:srgbClr val="4D4D4D"/>
              </a:solidFill>
              <a:latin typeface="Tempus Sans ITC" pitchFamily="82" charset="0"/>
            </a:endParaRPr>
          </a:p>
          <a:p>
            <a:pPr marL="457200" indent="-457200" eaLnBrk="1" hangingPunct="1">
              <a:lnSpc>
                <a:spcPct val="90000"/>
              </a:lnSpc>
              <a:buFontTx/>
              <a:buAutoNum type="arabicPeriod" startAt="2"/>
              <a:defRPr/>
            </a:pPr>
            <a:r>
              <a:rPr lang="en-US" sz="1600" dirty="0">
                <a:solidFill>
                  <a:srgbClr val="4D4D4D"/>
                </a:solidFill>
                <a:latin typeface="Tempus Sans ITC" pitchFamily="82" charset="0"/>
              </a:rPr>
              <a:t>The Division of Forestry reviews and prioritizes applications for submittal. No more than ten applications can be put forward from any western state to the Western WUI Grant Committee. Final online submittal to the Western WUI Grant Committee is done by the Division of Forestry only. </a:t>
            </a:r>
          </a:p>
          <a:p>
            <a:pPr marL="0" indent="0" eaLnBrk="1" hangingPunct="1">
              <a:lnSpc>
                <a:spcPct val="90000"/>
              </a:lnSpc>
              <a:buNone/>
              <a:defRPr/>
            </a:pPr>
            <a:endParaRPr lang="en-US" sz="1600" dirty="0">
              <a:solidFill>
                <a:srgbClr val="4D4D4D"/>
              </a:solidFill>
              <a:latin typeface="Tempus Sans ITC" pitchFamily="82" charset="0"/>
            </a:endParaRPr>
          </a:p>
          <a:p>
            <a:pPr marL="457200" indent="-457200" eaLnBrk="1" hangingPunct="1">
              <a:lnSpc>
                <a:spcPct val="90000"/>
              </a:lnSpc>
              <a:buFontTx/>
              <a:buAutoNum type="arabicPeriod" startAt="3"/>
              <a:defRPr/>
            </a:pPr>
            <a:r>
              <a:rPr lang="en-US" sz="1600" dirty="0">
                <a:solidFill>
                  <a:srgbClr val="4D4D4D"/>
                </a:solidFill>
                <a:latin typeface="Tempus Sans ITC" pitchFamily="82" charset="0"/>
              </a:rPr>
              <a:t>The Western WUI Grant Scoring Committee screens all applications and scores them based on program criteria, then recommends awards based on available funding in a report to the Council of Western State Foresters in the fall.</a:t>
            </a:r>
          </a:p>
          <a:p>
            <a:pPr marL="0" indent="0" eaLnBrk="1" hangingPunct="1">
              <a:lnSpc>
                <a:spcPct val="90000"/>
              </a:lnSpc>
              <a:buNone/>
              <a:defRPr/>
            </a:pPr>
            <a:endParaRPr lang="en-US" sz="1600" dirty="0">
              <a:solidFill>
                <a:srgbClr val="4D4D4D"/>
              </a:solidFill>
              <a:latin typeface="Tempus Sans ITC" pitchFamily="82" charset="0"/>
            </a:endParaRPr>
          </a:p>
          <a:p>
            <a:pPr marL="457200" indent="-457200" eaLnBrk="1" hangingPunct="1">
              <a:lnSpc>
                <a:spcPct val="90000"/>
              </a:lnSpc>
              <a:buFontTx/>
              <a:buAutoNum type="arabicPeriod" startAt="4"/>
              <a:defRPr/>
            </a:pPr>
            <a:r>
              <a:rPr lang="en-US" sz="1600" dirty="0">
                <a:solidFill>
                  <a:srgbClr val="4D4D4D"/>
                </a:solidFill>
                <a:latin typeface="Tempus Sans ITC" pitchFamily="82" charset="0"/>
              </a:rPr>
              <a:t>The CWSF approves final funding allocations and notification is made to the members of tentative award. (November-early December)</a:t>
            </a:r>
          </a:p>
          <a:p>
            <a:pPr marL="457200" indent="-457200" eaLnBrk="1" hangingPunct="1">
              <a:lnSpc>
                <a:spcPct val="90000"/>
              </a:lnSpc>
              <a:buFontTx/>
              <a:buAutoNum type="arabicPeriod" startAt="4"/>
              <a:defRPr/>
            </a:pPr>
            <a:endParaRPr lang="en-US" sz="1600" dirty="0">
              <a:solidFill>
                <a:srgbClr val="4D4D4D"/>
              </a:solidFill>
              <a:latin typeface="Tempus Sans ITC" pitchFamily="82" charset="0"/>
            </a:endParaRPr>
          </a:p>
          <a:p>
            <a:pPr marL="392113" indent="-392113" eaLnBrk="1" hangingPunct="1">
              <a:lnSpc>
                <a:spcPct val="90000"/>
              </a:lnSpc>
              <a:buFontTx/>
              <a:buNone/>
              <a:defRPr/>
            </a:pPr>
            <a:r>
              <a:rPr lang="en-US" sz="1600" dirty="0">
                <a:solidFill>
                  <a:srgbClr val="4D4D4D"/>
                </a:solidFill>
                <a:latin typeface="Tempus Sans ITC" pitchFamily="82" charset="0"/>
              </a:rPr>
              <a:t>5.      Members notify individual applicants once funding is secure and available. (early summer)</a:t>
            </a:r>
          </a:p>
        </p:txBody>
      </p:sp>
    </p:spTree>
  </p:cSld>
  <p:clrMapOvr>
    <a:masterClrMapping/>
  </p:clrMapOvr>
  <p:transition advClick="0" advTm="6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2000"/>
                                        <p:tgtEl>
                                          <p:spTgt spid="7170"/>
                                        </p:tgtEl>
                                      </p:cBhvr>
                                    </p:animEffect>
                                  </p:childTnLst>
                                </p:cTn>
                              </p:par>
                              <p:par>
                                <p:cTn id="8" presetID="10" presetClass="entr" presetSubtype="0" fill="hold" grpId="0" nodeType="withEffect">
                                  <p:stCondLst>
                                    <p:cond delay="2300"/>
                                  </p:stCondLst>
                                  <p:childTnLst>
                                    <p:set>
                                      <p:cBhvr>
                                        <p:cTn id="9" dur="1" fill="hold">
                                          <p:stCondLst>
                                            <p:cond delay="0"/>
                                          </p:stCondLst>
                                        </p:cTn>
                                        <p:tgtEl>
                                          <p:spTgt spid="7171">
                                            <p:txEl>
                                              <p:pRg st="0" end="0"/>
                                            </p:txEl>
                                          </p:spTgt>
                                        </p:tgtEl>
                                        <p:attrNameLst>
                                          <p:attrName>style.visibility</p:attrName>
                                        </p:attrNameLst>
                                      </p:cBhvr>
                                      <p:to>
                                        <p:strVal val="visible"/>
                                      </p:to>
                                    </p:set>
                                    <p:animEffect transition="in" filter="fade">
                                      <p:cBhvr>
                                        <p:cTn id="10" dur="5000"/>
                                        <p:tgtEl>
                                          <p:spTgt spid="7171">
                                            <p:txEl>
                                              <p:pRg st="0" end="0"/>
                                            </p:txEl>
                                          </p:spTgt>
                                        </p:tgtEl>
                                      </p:cBhvr>
                                    </p:animEffect>
                                  </p:childTnLst>
                                </p:cTn>
                              </p:par>
                              <p:par>
                                <p:cTn id="11" presetID="10" presetClass="entr" presetSubtype="0" fill="hold" grpId="0" nodeType="withEffect">
                                  <p:stCondLst>
                                    <p:cond delay="7000"/>
                                  </p:stCondLst>
                                  <p:childTnLst>
                                    <p:set>
                                      <p:cBhvr>
                                        <p:cTn id="12" dur="1" fill="hold">
                                          <p:stCondLst>
                                            <p:cond delay="0"/>
                                          </p:stCondLst>
                                        </p:cTn>
                                        <p:tgtEl>
                                          <p:spTgt spid="7171">
                                            <p:txEl>
                                              <p:pRg st="2" end="2"/>
                                            </p:txEl>
                                          </p:spTgt>
                                        </p:tgtEl>
                                        <p:attrNameLst>
                                          <p:attrName>style.visibility</p:attrName>
                                        </p:attrNameLst>
                                      </p:cBhvr>
                                      <p:to>
                                        <p:strVal val="visible"/>
                                      </p:to>
                                    </p:set>
                                    <p:animEffect transition="in" filter="fade">
                                      <p:cBhvr>
                                        <p:cTn id="13" dur="5000"/>
                                        <p:tgtEl>
                                          <p:spTgt spid="7171">
                                            <p:txEl>
                                              <p:pRg st="2" end="2"/>
                                            </p:txEl>
                                          </p:spTgt>
                                        </p:tgtEl>
                                      </p:cBhvr>
                                    </p:animEffect>
                                  </p:childTnLst>
                                </p:cTn>
                              </p:par>
                              <p:par>
                                <p:cTn id="14" presetID="10" presetClass="entr" presetSubtype="0" fill="hold" grpId="0" nodeType="withEffect">
                                  <p:stCondLst>
                                    <p:cond delay="15000"/>
                                  </p:stCondLst>
                                  <p:childTnLst>
                                    <p:set>
                                      <p:cBhvr>
                                        <p:cTn id="15" dur="1" fill="hold">
                                          <p:stCondLst>
                                            <p:cond delay="0"/>
                                          </p:stCondLst>
                                        </p:cTn>
                                        <p:tgtEl>
                                          <p:spTgt spid="7171">
                                            <p:txEl>
                                              <p:pRg st="4" end="4"/>
                                            </p:txEl>
                                          </p:spTgt>
                                        </p:tgtEl>
                                        <p:attrNameLst>
                                          <p:attrName>style.visibility</p:attrName>
                                        </p:attrNameLst>
                                      </p:cBhvr>
                                      <p:to>
                                        <p:strVal val="visible"/>
                                      </p:to>
                                    </p:set>
                                    <p:animEffect transition="in" filter="fade">
                                      <p:cBhvr>
                                        <p:cTn id="16" dur="5000"/>
                                        <p:tgtEl>
                                          <p:spTgt spid="7171">
                                            <p:txEl>
                                              <p:pRg st="4" end="4"/>
                                            </p:txEl>
                                          </p:spTgt>
                                        </p:tgtEl>
                                      </p:cBhvr>
                                    </p:animEffect>
                                  </p:childTnLst>
                                </p:cTn>
                              </p:par>
                              <p:par>
                                <p:cTn id="17" presetID="10" presetClass="entr" presetSubtype="0" fill="hold" grpId="0" nodeType="withEffect">
                                  <p:stCondLst>
                                    <p:cond delay="24600"/>
                                  </p:stCondLst>
                                  <p:childTnLst>
                                    <p:set>
                                      <p:cBhvr>
                                        <p:cTn id="18" dur="1" fill="hold">
                                          <p:stCondLst>
                                            <p:cond delay="0"/>
                                          </p:stCondLst>
                                        </p:cTn>
                                        <p:tgtEl>
                                          <p:spTgt spid="7171">
                                            <p:txEl>
                                              <p:pRg st="6" end="6"/>
                                            </p:txEl>
                                          </p:spTgt>
                                        </p:tgtEl>
                                        <p:attrNameLst>
                                          <p:attrName>style.visibility</p:attrName>
                                        </p:attrNameLst>
                                      </p:cBhvr>
                                      <p:to>
                                        <p:strVal val="visible"/>
                                      </p:to>
                                    </p:set>
                                    <p:animEffect transition="in" filter="fade">
                                      <p:cBhvr>
                                        <p:cTn id="19" dur="5000"/>
                                        <p:tgtEl>
                                          <p:spTgt spid="7171">
                                            <p:txEl>
                                              <p:pRg st="6" end="6"/>
                                            </p:txEl>
                                          </p:spTgt>
                                        </p:tgtEl>
                                      </p:cBhvr>
                                    </p:animEffect>
                                  </p:childTnLst>
                                </p:cTn>
                              </p:par>
                              <p:par>
                                <p:cTn id="20" presetID="10" presetClass="entr" presetSubtype="0" fill="hold" grpId="0" nodeType="withEffect">
                                  <p:stCondLst>
                                    <p:cond delay="30200"/>
                                  </p:stCondLst>
                                  <p:childTnLst>
                                    <p:set>
                                      <p:cBhvr>
                                        <p:cTn id="21" dur="1" fill="hold">
                                          <p:stCondLst>
                                            <p:cond delay="0"/>
                                          </p:stCondLst>
                                        </p:cTn>
                                        <p:tgtEl>
                                          <p:spTgt spid="7171">
                                            <p:txEl>
                                              <p:pRg st="8" end="8"/>
                                            </p:txEl>
                                          </p:spTgt>
                                        </p:tgtEl>
                                        <p:attrNameLst>
                                          <p:attrName>style.visibility</p:attrName>
                                        </p:attrNameLst>
                                      </p:cBhvr>
                                      <p:to>
                                        <p:strVal val="visible"/>
                                      </p:to>
                                    </p:set>
                                    <p:animEffect transition="in" filter="fade">
                                      <p:cBhvr>
                                        <p:cTn id="22" dur="5000"/>
                                        <p:tgtEl>
                                          <p:spTgt spid="717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0" y="0"/>
            <a:ext cx="8839200" cy="838200"/>
          </a:xfrm>
        </p:spPr>
        <p:txBody>
          <a:bodyPr/>
          <a:lstStyle/>
          <a:p>
            <a:pPr eaLnBrk="1" hangingPunct="1"/>
            <a:r>
              <a:rPr lang="en-US" b="1" dirty="0">
                <a:solidFill>
                  <a:srgbClr val="FFCC66"/>
                </a:solidFill>
                <a:latin typeface="Tempus Sans ITC" pitchFamily="82" charset="0"/>
              </a:rPr>
              <a:t>The Grant Application</a:t>
            </a:r>
          </a:p>
        </p:txBody>
      </p:sp>
      <p:sp>
        <p:nvSpPr>
          <p:cNvPr id="7171" name="Rectangle 3"/>
          <p:cNvSpPr>
            <a:spLocks noGrp="1" noChangeArrowheads="1"/>
          </p:cNvSpPr>
          <p:nvPr>
            <p:ph type="body" idx="4294967295"/>
          </p:nvPr>
        </p:nvSpPr>
        <p:spPr>
          <a:xfrm>
            <a:off x="381000" y="1447800"/>
            <a:ext cx="8382000" cy="4038600"/>
          </a:xfrm>
        </p:spPr>
        <p:txBody>
          <a:bodyPr/>
          <a:lstStyle/>
          <a:p>
            <a:pPr marL="0" indent="0" algn="ctr" eaLnBrk="1" hangingPunct="1">
              <a:lnSpc>
                <a:spcPct val="90000"/>
              </a:lnSpc>
              <a:buFontTx/>
              <a:buNone/>
            </a:pPr>
            <a:r>
              <a:rPr lang="en-US">
                <a:solidFill>
                  <a:srgbClr val="4D4D4D"/>
                </a:solidFill>
                <a:latin typeface="Tempus Sans ITC" pitchFamily="82" charset="0"/>
              </a:rPr>
              <a:t>Each year, the application and guidance for the Western WUI Grant Program are announced, opening the grant period. This application is the only mechanism to convey all pertinent information about your project to the grant committee. Therefore, it is critical that applicants prepare the best possible application. Here are some things to consider when preparing your grant application:</a:t>
            </a:r>
          </a:p>
        </p:txBody>
      </p:sp>
      <p:pic>
        <p:nvPicPr>
          <p:cNvPr id="8196" name="slide5.wav">
            <a:hlinkClick r:id="" action="ppaction://media"/>
          </p:cNvPr>
          <p:cNvPicPr>
            <a:picLocks noRot="1" noChangeAspect="1" noChangeArrowheads="1"/>
          </p:cNvPicPr>
          <p:nvPr>
            <a:audioFile r:link="rId1"/>
          </p:nvPr>
        </p:nvPicPr>
        <p:blipFill>
          <a:blip r:embed="rId3" cstate="print"/>
          <a:srcRect/>
          <a:stretch>
            <a:fillRect/>
          </a:stretch>
        </p:blipFill>
        <p:spPr bwMode="auto">
          <a:xfrm>
            <a:off x="0" y="6553200"/>
            <a:ext cx="304800" cy="304800"/>
          </a:xfrm>
          <a:prstGeom prst="rect">
            <a:avLst/>
          </a:prstGeom>
          <a:noFill/>
          <a:ln w="9525">
            <a:noFill/>
            <a:miter lim="800000"/>
            <a:headEnd/>
            <a:tailEnd/>
          </a:ln>
        </p:spPr>
      </p:pic>
    </p:spTree>
  </p:cSld>
  <p:clrMapOvr>
    <a:masterClrMapping/>
  </p:clrMapOvr>
  <p:transition advClick="0" advTm="6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4149" fill="hold"/>
                                        <p:tgtEl>
                                          <p:spTgt spid="819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7" fill="hold" display="0">
                  <p:stCondLst>
                    <p:cond delay="indefinite"/>
                  </p:stCondLst>
                  <p:endCondLst>
                    <p:cond evt="onNext" delay="0">
                      <p:tgtEl>
                        <p:sldTgt/>
                      </p:tgtEl>
                    </p:cond>
                    <p:cond evt="onPrev" delay="0">
                      <p:tgtEl>
                        <p:sldTgt/>
                      </p:tgtEl>
                    </p:cond>
                    <p:cond evt="onStopAudio" delay="0">
                      <p:tgtEl>
                        <p:sldTgt/>
                      </p:tgtEl>
                    </p:cond>
                  </p:endCondLst>
                </p:cTn>
                <p:tgtEl>
                  <p:spTgt spid="8196"/>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685800"/>
            <a:ext cx="9144000" cy="5643563"/>
          </a:xfrm>
          <a:prstGeom prst="rect">
            <a:avLst/>
          </a:prstGeom>
          <a:noFill/>
          <a:ln w="9525">
            <a:noFill/>
            <a:miter lim="800000"/>
            <a:headEnd/>
            <a:tailEnd/>
          </a:ln>
        </p:spPr>
        <p:txBody>
          <a:bodyPr>
            <a:spAutoFit/>
          </a:bodyPr>
          <a:lstStyle/>
          <a:p>
            <a:pPr indent="457200">
              <a:buFont typeface="Wingdings" pitchFamily="2" charset="2"/>
              <a:buChar char="ü"/>
            </a:pPr>
            <a:r>
              <a:rPr lang="en-US" sz="2800" b="1">
                <a:solidFill>
                  <a:srgbClr val="4D4D4D"/>
                </a:solidFill>
                <a:latin typeface="Tempus Sans ITC" pitchFamily="82" charset="0"/>
              </a:rPr>
              <a:t>Follow directions, completing the application as 	outlined in 	the guidance provided and within the 	space constraints.</a:t>
            </a:r>
          </a:p>
          <a:p>
            <a:pPr indent="457200">
              <a:buFont typeface="Wingdings" pitchFamily="2" charset="2"/>
              <a:buChar char="ü"/>
            </a:pPr>
            <a:r>
              <a:rPr lang="en-US" sz="2800" b="1">
                <a:solidFill>
                  <a:srgbClr val="4D4D4D"/>
                </a:solidFill>
                <a:latin typeface="Tempus Sans ITC" pitchFamily="82" charset="0"/>
              </a:rPr>
              <a:t>Use clear and concise language to explain the 	project, 	including key timelines, process, scope of work, 	budget, partners, and future maintenance.</a:t>
            </a:r>
          </a:p>
          <a:p>
            <a:pPr indent="457200">
              <a:buFont typeface="Wingdings" pitchFamily="2" charset="2"/>
              <a:buChar char="ü"/>
            </a:pPr>
            <a:r>
              <a:rPr lang="en-US" sz="2800" b="1">
                <a:solidFill>
                  <a:srgbClr val="4D4D4D"/>
                </a:solidFill>
                <a:latin typeface="Tempus Sans ITC" pitchFamily="82" charset="0"/>
              </a:rPr>
              <a:t>Clearly demonstrate ability to implement the 	project, if 	funded.</a:t>
            </a:r>
          </a:p>
          <a:p>
            <a:pPr indent="457200">
              <a:buFont typeface="Wingdings" pitchFamily="2" charset="2"/>
              <a:buChar char="ü"/>
            </a:pPr>
            <a:r>
              <a:rPr lang="en-US" sz="2800" b="1">
                <a:solidFill>
                  <a:srgbClr val="4D4D4D"/>
                </a:solidFill>
                <a:latin typeface="Tempus Sans ITC" pitchFamily="82" charset="0"/>
              </a:rPr>
              <a:t>Explain how the project meets the goals and criteria 	for 	the grant funding and how to maintain it in the 	future.</a:t>
            </a:r>
          </a:p>
          <a:p>
            <a:pPr indent="457200">
              <a:buFont typeface="Wingdings" pitchFamily="2" charset="2"/>
              <a:buChar char="ü"/>
            </a:pPr>
            <a:r>
              <a:rPr lang="en-US" sz="2800" b="1">
                <a:solidFill>
                  <a:srgbClr val="4D4D4D"/>
                </a:solidFill>
                <a:latin typeface="Tempus Sans ITC" pitchFamily="82" charset="0"/>
              </a:rPr>
              <a:t>Identify partners, funding sources, and responsibilities as 	an indicator of ability to achieve the results.</a:t>
            </a:r>
          </a:p>
        </p:txBody>
      </p:sp>
      <p:pic>
        <p:nvPicPr>
          <p:cNvPr id="9219" name="slide6.wav">
            <a:hlinkClick r:id="" action="ppaction://media"/>
          </p:cNvPr>
          <p:cNvPicPr>
            <a:picLocks noRot="1" noChangeAspect="1" noChangeArrowheads="1"/>
          </p:cNvPicPr>
          <p:nvPr>
            <a:audioFile r:link="rId1"/>
          </p:nvPr>
        </p:nvPicPr>
        <p:blipFill>
          <a:blip r:embed="rId3" cstate="print"/>
          <a:srcRect/>
          <a:stretch>
            <a:fillRect/>
          </a:stretch>
        </p:blipFill>
        <p:spPr bwMode="auto">
          <a:xfrm>
            <a:off x="0" y="6553200"/>
            <a:ext cx="304800" cy="304800"/>
          </a:xfrm>
          <a:prstGeom prst="rect">
            <a:avLst/>
          </a:prstGeom>
          <a:noFill/>
          <a:ln w="9525">
            <a:noFill/>
            <a:miter lim="800000"/>
            <a:headEnd/>
            <a:tailEnd/>
          </a:ln>
        </p:spPr>
      </p:pic>
    </p:spTree>
  </p:cSld>
  <p:clrMapOvr>
    <a:masterClrMapping/>
  </p:clrMapOvr>
  <p:transition advClick="0" advTm="6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4087" fill="hold"/>
                                        <p:tgtEl>
                                          <p:spTgt spid="9219"/>
                                        </p:tgtEl>
                                      </p:cBhvr>
                                    </p:cmd>
                                  </p:childTnLst>
                                </p:cTn>
                              </p:par>
                              <p:par>
                                <p:cTn id="7" presetID="2" presetClass="entr" presetSubtype="4" fill="hold" nodeType="withEffect">
                                  <p:stCondLst>
                                    <p:cond delay="600"/>
                                  </p:stCondLst>
                                  <p:childTnLst>
                                    <p:set>
                                      <p:cBhvr>
                                        <p:cTn id="8" dur="1" fill="hold">
                                          <p:stCondLst>
                                            <p:cond delay="0"/>
                                          </p:stCondLst>
                                        </p:cTn>
                                        <p:tgtEl>
                                          <p:spTgt spid="9218">
                                            <p:txEl>
                                              <p:pRg st="0" end="0"/>
                                            </p:txEl>
                                          </p:spTgt>
                                        </p:tgtEl>
                                        <p:attrNameLst>
                                          <p:attrName>style.visibility</p:attrName>
                                        </p:attrNameLst>
                                      </p:cBhvr>
                                      <p:to>
                                        <p:strVal val="visible"/>
                                      </p:to>
                                    </p:set>
                                    <p:anim calcmode="lin" valueType="num">
                                      <p:cBhvr additive="base">
                                        <p:cTn id="9" dur="1013" fill="hold"/>
                                        <p:tgtEl>
                                          <p:spTgt spid="9218">
                                            <p:txEl>
                                              <p:pRg st="0" end="0"/>
                                            </p:txEl>
                                          </p:spTgt>
                                        </p:tgtEl>
                                        <p:attrNameLst>
                                          <p:attrName>ppt_x</p:attrName>
                                        </p:attrNameLst>
                                      </p:cBhvr>
                                      <p:tavLst>
                                        <p:tav tm="0">
                                          <p:val>
                                            <p:strVal val="#ppt_x"/>
                                          </p:val>
                                        </p:tav>
                                        <p:tav tm="100000">
                                          <p:val>
                                            <p:strVal val="#ppt_x"/>
                                          </p:val>
                                        </p:tav>
                                      </p:tavLst>
                                    </p:anim>
                                    <p:anim calcmode="lin" valueType="num">
                                      <p:cBhvr additive="base">
                                        <p:cTn id="10" dur="1013" fill="hold"/>
                                        <p:tgtEl>
                                          <p:spTgt spid="9218">
                                            <p:txEl>
                                              <p:pRg st="0" end="0"/>
                                            </p:txEl>
                                          </p:spTgt>
                                        </p:tgtEl>
                                        <p:attrNameLst>
                                          <p:attrName>ppt_y</p:attrName>
                                        </p:attrNameLst>
                                      </p:cBhvr>
                                      <p:tavLst>
                                        <p:tav tm="0">
                                          <p:val>
                                            <p:strVal val="1+#ppt_h/2"/>
                                          </p:val>
                                        </p:tav>
                                        <p:tav tm="100000">
                                          <p:val>
                                            <p:strVal val="#ppt_y"/>
                                          </p:val>
                                        </p:tav>
                                      </p:tavLst>
                                    </p:anim>
                                  </p:childTnLst>
                                </p:cTn>
                              </p:par>
                              <p:par>
                                <p:cTn id="11" presetID="2" presetClass="entr" presetSubtype="4" fill="hold" nodeType="withEffect">
                                  <p:stCondLst>
                                    <p:cond delay="6800"/>
                                  </p:stCondLst>
                                  <p:childTnLst>
                                    <p:set>
                                      <p:cBhvr>
                                        <p:cTn id="12" dur="1" fill="hold">
                                          <p:stCondLst>
                                            <p:cond delay="0"/>
                                          </p:stCondLst>
                                        </p:cTn>
                                        <p:tgtEl>
                                          <p:spTgt spid="9218">
                                            <p:txEl>
                                              <p:pRg st="1" end="1"/>
                                            </p:txEl>
                                          </p:spTgt>
                                        </p:tgtEl>
                                        <p:attrNameLst>
                                          <p:attrName>style.visibility</p:attrName>
                                        </p:attrNameLst>
                                      </p:cBhvr>
                                      <p:to>
                                        <p:strVal val="visible"/>
                                      </p:to>
                                    </p:set>
                                    <p:anim calcmode="lin" valueType="num">
                                      <p:cBhvr additive="base">
                                        <p:cTn id="13" dur="1000" fill="hold"/>
                                        <p:tgtEl>
                                          <p:spTgt spid="9218">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9218">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15000"/>
                                  </p:stCondLst>
                                  <p:childTnLst>
                                    <p:set>
                                      <p:cBhvr>
                                        <p:cTn id="16" dur="1" fill="hold">
                                          <p:stCondLst>
                                            <p:cond delay="0"/>
                                          </p:stCondLst>
                                        </p:cTn>
                                        <p:tgtEl>
                                          <p:spTgt spid="9218">
                                            <p:txEl>
                                              <p:pRg st="2" end="2"/>
                                            </p:txEl>
                                          </p:spTgt>
                                        </p:tgtEl>
                                        <p:attrNameLst>
                                          <p:attrName>style.visibility</p:attrName>
                                        </p:attrNameLst>
                                      </p:cBhvr>
                                      <p:to>
                                        <p:strVal val="visible"/>
                                      </p:to>
                                    </p:set>
                                    <p:anim calcmode="lin" valueType="num">
                                      <p:cBhvr additive="base">
                                        <p:cTn id="17" dur="1000" fill="hold"/>
                                        <p:tgtEl>
                                          <p:spTgt spid="9218">
                                            <p:txEl>
                                              <p:pRg st="2" end="2"/>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9218">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20100"/>
                                  </p:stCondLst>
                                  <p:childTnLst>
                                    <p:set>
                                      <p:cBhvr>
                                        <p:cTn id="20" dur="1" fill="hold">
                                          <p:stCondLst>
                                            <p:cond delay="0"/>
                                          </p:stCondLst>
                                        </p:cTn>
                                        <p:tgtEl>
                                          <p:spTgt spid="9218">
                                            <p:txEl>
                                              <p:pRg st="3" end="3"/>
                                            </p:txEl>
                                          </p:spTgt>
                                        </p:tgtEl>
                                        <p:attrNameLst>
                                          <p:attrName>style.visibility</p:attrName>
                                        </p:attrNameLst>
                                      </p:cBhvr>
                                      <p:to>
                                        <p:strVal val="visible"/>
                                      </p:to>
                                    </p:set>
                                    <p:anim calcmode="lin" valueType="num">
                                      <p:cBhvr additive="base">
                                        <p:cTn id="21" dur="1000" fill="hold"/>
                                        <p:tgtEl>
                                          <p:spTgt spid="9218">
                                            <p:txEl>
                                              <p:pRg st="3" end="3"/>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9218">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26300"/>
                                  </p:stCondLst>
                                  <p:childTnLst>
                                    <p:set>
                                      <p:cBhvr>
                                        <p:cTn id="24" dur="1" fill="hold">
                                          <p:stCondLst>
                                            <p:cond delay="0"/>
                                          </p:stCondLst>
                                        </p:cTn>
                                        <p:tgtEl>
                                          <p:spTgt spid="9218">
                                            <p:txEl>
                                              <p:pRg st="4" end="4"/>
                                            </p:txEl>
                                          </p:spTgt>
                                        </p:tgtEl>
                                        <p:attrNameLst>
                                          <p:attrName>style.visibility</p:attrName>
                                        </p:attrNameLst>
                                      </p:cBhvr>
                                      <p:to>
                                        <p:strVal val="visible"/>
                                      </p:to>
                                    </p:set>
                                    <p:anim calcmode="lin" valueType="num">
                                      <p:cBhvr additive="base">
                                        <p:cTn id="25" dur="1200" fill="hold"/>
                                        <p:tgtEl>
                                          <p:spTgt spid="9218">
                                            <p:txEl>
                                              <p:pRg st="4" end="4"/>
                                            </p:txEl>
                                          </p:spTgt>
                                        </p:tgtEl>
                                        <p:attrNameLst>
                                          <p:attrName>ppt_x</p:attrName>
                                        </p:attrNameLst>
                                      </p:cBhvr>
                                      <p:tavLst>
                                        <p:tav tm="0">
                                          <p:val>
                                            <p:strVal val="#ppt_x"/>
                                          </p:val>
                                        </p:tav>
                                        <p:tav tm="100000">
                                          <p:val>
                                            <p:strVal val="#ppt_x"/>
                                          </p:val>
                                        </p:tav>
                                      </p:tavLst>
                                    </p:anim>
                                    <p:anim calcmode="lin" valueType="num">
                                      <p:cBhvr additive="base">
                                        <p:cTn id="26" dur="1200" fill="hold"/>
                                        <p:tgtEl>
                                          <p:spTgt spid="921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27" fill="hold" display="0">
                  <p:stCondLst>
                    <p:cond delay="indefinite"/>
                  </p:stCondLst>
                  <p:endCondLst>
                    <p:cond evt="onNext" delay="0">
                      <p:tgtEl>
                        <p:sldTgt/>
                      </p:tgtEl>
                    </p:cond>
                    <p:cond evt="onPrev" delay="0">
                      <p:tgtEl>
                        <p:sldTgt/>
                      </p:tgtEl>
                    </p:cond>
                    <p:cond evt="onStopAudio" delay="0">
                      <p:tgtEl>
                        <p:sldTgt/>
                      </p:tgtEl>
                    </p:cond>
                  </p:endCondLst>
                </p:cTn>
                <p:tgtEl>
                  <p:spTgt spid="9219"/>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b="1" dirty="0">
                <a:solidFill>
                  <a:srgbClr val="FFCC66"/>
                </a:solidFill>
                <a:latin typeface="Tempus Sans ITC" panose="04020404030D07020202" pitchFamily="82" charset="0"/>
              </a:rPr>
              <a:t>BE COMPETITIVE!</a:t>
            </a:r>
          </a:p>
        </p:txBody>
      </p:sp>
      <p:sp>
        <p:nvSpPr>
          <p:cNvPr id="9219" name="Rectangle 3"/>
          <p:cNvSpPr>
            <a:spLocks noGrp="1" noChangeArrowheads="1"/>
          </p:cNvSpPr>
          <p:nvPr>
            <p:ph type="body" idx="1"/>
          </p:nvPr>
        </p:nvSpPr>
        <p:spPr>
          <a:xfrm>
            <a:off x="0" y="914400"/>
            <a:ext cx="9144000" cy="5211763"/>
          </a:xfrm>
        </p:spPr>
        <p:txBody>
          <a:bodyPr/>
          <a:lstStyle/>
          <a:p>
            <a:pPr algn="ctr" eaLnBrk="1" hangingPunct="1">
              <a:lnSpc>
                <a:spcPct val="90000"/>
              </a:lnSpc>
              <a:buFontTx/>
              <a:buNone/>
            </a:pPr>
            <a:r>
              <a:rPr lang="en-US" dirty="0">
                <a:solidFill>
                  <a:srgbClr val="4D4D4D"/>
                </a:solidFill>
                <a:latin typeface="Tempus Sans ITC" pitchFamily="82" charset="0"/>
              </a:rPr>
              <a:t>Remember, the Western Wildland Urban Interface Grant Program is a competitive process! </a:t>
            </a:r>
          </a:p>
          <a:p>
            <a:pPr algn="ctr" eaLnBrk="1" hangingPunct="1">
              <a:lnSpc>
                <a:spcPct val="90000"/>
              </a:lnSpc>
              <a:buFontTx/>
              <a:buNone/>
            </a:pPr>
            <a:r>
              <a:rPr lang="en-US" sz="3400" u="sng" dirty="0">
                <a:solidFill>
                  <a:srgbClr val="990000"/>
                </a:solidFill>
                <a:latin typeface="Tempus Sans ITC" pitchFamily="82" charset="0"/>
              </a:rPr>
              <a:t>Mathematical errors, using inappropriate match funding, or simply failing to adequately explain some facet of your project could mean the difference between a perfect score and something less.</a:t>
            </a:r>
            <a:r>
              <a:rPr lang="en-US" sz="3400" dirty="0">
                <a:solidFill>
                  <a:srgbClr val="4D4D4D"/>
                </a:solidFill>
                <a:latin typeface="Tempus Sans ITC" pitchFamily="82" charset="0"/>
              </a:rPr>
              <a:t> </a:t>
            </a:r>
          </a:p>
          <a:p>
            <a:pPr algn="ctr" eaLnBrk="1" hangingPunct="1">
              <a:lnSpc>
                <a:spcPct val="90000"/>
              </a:lnSpc>
              <a:buFontTx/>
              <a:buNone/>
            </a:pPr>
            <a:r>
              <a:rPr lang="en-US" sz="3400" dirty="0">
                <a:solidFill>
                  <a:srgbClr val="4D4D4D"/>
                </a:solidFill>
                <a:latin typeface="Tempus Sans ITC" pitchFamily="82" charset="0"/>
              </a:rPr>
              <a:t>In any given year, there will be an average of 110 applicants, seeking 4-5x more funding than is available. </a:t>
            </a:r>
          </a:p>
          <a:p>
            <a:pPr algn="ctr" eaLnBrk="1" hangingPunct="1">
              <a:lnSpc>
                <a:spcPct val="90000"/>
              </a:lnSpc>
              <a:buFontTx/>
              <a:buNone/>
            </a:pPr>
            <a:endParaRPr lang="en-US" sz="3400" dirty="0">
              <a:solidFill>
                <a:srgbClr val="4D4D4D"/>
              </a:solidFill>
              <a:latin typeface="Tempus Sans ITC" pitchFamily="82" charset="0"/>
            </a:endParaRPr>
          </a:p>
          <a:p>
            <a:pPr algn="ctr" eaLnBrk="1" hangingPunct="1">
              <a:lnSpc>
                <a:spcPct val="90000"/>
              </a:lnSpc>
              <a:buFontTx/>
              <a:buNone/>
            </a:pPr>
            <a:r>
              <a:rPr lang="en-US" sz="3400" dirty="0">
                <a:solidFill>
                  <a:srgbClr val="FFCC66"/>
                </a:solidFill>
                <a:latin typeface="Tempus Sans ITC" pitchFamily="82" charset="0"/>
              </a:rPr>
              <a:t>Success depends upon a solid application!</a:t>
            </a:r>
          </a:p>
        </p:txBody>
      </p:sp>
    </p:spTree>
  </p:cSld>
  <p:clrMapOvr>
    <a:masterClrMapping/>
  </p:clrMapOvr>
  <p:transition advClick="0" advTm="6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4000" b="1" dirty="0">
                <a:solidFill>
                  <a:srgbClr val="FFCC66"/>
                </a:solidFill>
                <a:latin typeface="Tempus Sans ITC" pitchFamily="82" charset="0"/>
              </a:rPr>
              <a:t>TIPS FOR GREAT APPLICATIONS</a:t>
            </a:r>
          </a:p>
        </p:txBody>
      </p:sp>
      <p:sp>
        <p:nvSpPr>
          <p:cNvPr id="11267" name="Rectangle 3"/>
          <p:cNvSpPr>
            <a:spLocks noGrp="1" noChangeArrowheads="1"/>
          </p:cNvSpPr>
          <p:nvPr>
            <p:ph type="body" idx="1"/>
          </p:nvPr>
        </p:nvSpPr>
        <p:spPr>
          <a:xfrm>
            <a:off x="304800" y="1143000"/>
            <a:ext cx="8534400" cy="4983163"/>
          </a:xfrm>
        </p:spPr>
        <p:txBody>
          <a:bodyPr/>
          <a:lstStyle/>
          <a:p>
            <a:pPr marL="609600" indent="-609600" eaLnBrk="1" hangingPunct="1">
              <a:lnSpc>
                <a:spcPct val="90000"/>
              </a:lnSpc>
              <a:buFontTx/>
              <a:buAutoNum type="arabicPeriod"/>
            </a:pPr>
            <a:r>
              <a:rPr lang="en-US">
                <a:solidFill>
                  <a:srgbClr val="4D4D4D"/>
                </a:solidFill>
                <a:latin typeface="Tempus Sans ITC" pitchFamily="82" charset="0"/>
              </a:rPr>
              <a:t>Work with partners to design the project and prepare the grant application together.</a:t>
            </a:r>
          </a:p>
          <a:p>
            <a:pPr marL="609600" indent="-609600" eaLnBrk="1" hangingPunct="1">
              <a:lnSpc>
                <a:spcPct val="90000"/>
              </a:lnSpc>
              <a:buFontTx/>
              <a:buAutoNum type="arabicPeriod"/>
            </a:pPr>
            <a:r>
              <a:rPr lang="en-US">
                <a:solidFill>
                  <a:srgbClr val="4D4D4D"/>
                </a:solidFill>
                <a:latin typeface="Tempus Sans ITC" pitchFamily="82" charset="0"/>
              </a:rPr>
              <a:t>Follow the application guidance that is provided with the application.</a:t>
            </a:r>
          </a:p>
          <a:p>
            <a:pPr marL="609600" indent="-609600" eaLnBrk="1" hangingPunct="1">
              <a:lnSpc>
                <a:spcPct val="90000"/>
              </a:lnSpc>
              <a:buFontTx/>
              <a:buAutoNum type="arabicPeriod"/>
            </a:pPr>
            <a:r>
              <a:rPr lang="en-US">
                <a:solidFill>
                  <a:srgbClr val="4D4D4D"/>
                </a:solidFill>
                <a:latin typeface="Tempus Sans ITC" pitchFamily="82" charset="0"/>
              </a:rPr>
              <a:t>Read &amp; re-read; ask others to review as well.</a:t>
            </a:r>
          </a:p>
          <a:p>
            <a:pPr marL="609600" indent="-609600" eaLnBrk="1" hangingPunct="1">
              <a:lnSpc>
                <a:spcPct val="90000"/>
              </a:lnSpc>
              <a:buFontTx/>
              <a:buAutoNum type="arabicPeriod"/>
            </a:pPr>
            <a:r>
              <a:rPr lang="en-US">
                <a:solidFill>
                  <a:srgbClr val="4D4D4D"/>
                </a:solidFill>
                <a:latin typeface="Tempus Sans ITC" pitchFamily="82" charset="0"/>
              </a:rPr>
              <a:t>“Score” your application as if you were on the committee. Ask others to do the same.</a:t>
            </a:r>
          </a:p>
          <a:p>
            <a:pPr marL="609600" indent="-609600" eaLnBrk="1" hangingPunct="1">
              <a:lnSpc>
                <a:spcPct val="90000"/>
              </a:lnSpc>
              <a:buFontTx/>
              <a:buAutoNum type="arabicPeriod"/>
            </a:pPr>
            <a:r>
              <a:rPr lang="en-US">
                <a:solidFill>
                  <a:srgbClr val="4D4D4D"/>
                </a:solidFill>
                <a:latin typeface="Tempus Sans ITC" pitchFamily="82" charset="0"/>
              </a:rPr>
              <a:t>Ask for help from your state fire grant coordinator if you have questions regarding the application or the selection process.</a:t>
            </a:r>
          </a:p>
        </p:txBody>
      </p:sp>
    </p:spTree>
  </p:cSld>
  <p:clrMapOvr>
    <a:masterClrMapping/>
  </p:clrMapOvr>
  <p:transition advClick="0" advTm="6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350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p:cTn id="7" dur="2000" fill="hold"/>
                                        <p:tgtEl>
                                          <p:spTgt spid="11267">
                                            <p:txEl>
                                              <p:pRg st="0" end="0"/>
                                            </p:txEl>
                                          </p:spTgt>
                                        </p:tgtEl>
                                        <p:attrNameLst>
                                          <p:attrName>ppt_x</p:attrName>
                                        </p:attrNameLst>
                                      </p:cBhvr>
                                      <p:tavLst>
                                        <p:tav tm="0">
                                          <p:val>
                                            <p:strVal val="#ppt_x-.2"/>
                                          </p:val>
                                        </p:tav>
                                        <p:tav tm="100000">
                                          <p:val>
                                            <p:strVal val="#ppt_x"/>
                                          </p:val>
                                        </p:tav>
                                      </p:tavLst>
                                    </p:anim>
                                    <p:anim calcmode="lin" valueType="num">
                                      <p:cBhvr>
                                        <p:cTn id="8" dur="2000" fill="hold"/>
                                        <p:tgtEl>
                                          <p:spTgt spid="1126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2000"/>
                                        <p:tgtEl>
                                          <p:spTgt spid="11267">
                                            <p:txEl>
                                              <p:pRg st="0" end="0"/>
                                            </p:txEl>
                                          </p:spTgt>
                                        </p:tgtEl>
                                      </p:cBhvr>
                                    </p:animEffect>
                                  </p:childTnLst>
                                </p:cTn>
                              </p:par>
                              <p:par>
                                <p:cTn id="10" presetID="29" presetClass="entr" presetSubtype="0" fill="hold" grpId="0" nodeType="withEffect">
                                  <p:stCondLst>
                                    <p:cond delay="8700"/>
                                  </p:stCondLst>
                                  <p:childTnLst>
                                    <p:set>
                                      <p:cBhvr>
                                        <p:cTn id="11" dur="1" fill="hold">
                                          <p:stCondLst>
                                            <p:cond delay="0"/>
                                          </p:stCondLst>
                                        </p:cTn>
                                        <p:tgtEl>
                                          <p:spTgt spid="11267">
                                            <p:txEl>
                                              <p:pRg st="1" end="1"/>
                                            </p:txEl>
                                          </p:spTgt>
                                        </p:tgtEl>
                                        <p:attrNameLst>
                                          <p:attrName>style.visibility</p:attrName>
                                        </p:attrNameLst>
                                      </p:cBhvr>
                                      <p:to>
                                        <p:strVal val="visible"/>
                                      </p:to>
                                    </p:set>
                                    <p:anim calcmode="lin" valueType="num">
                                      <p:cBhvr>
                                        <p:cTn id="12" dur="2000" fill="hold"/>
                                        <p:tgtEl>
                                          <p:spTgt spid="11267">
                                            <p:txEl>
                                              <p:pRg st="1" end="1"/>
                                            </p:txEl>
                                          </p:spTgt>
                                        </p:tgtEl>
                                        <p:attrNameLst>
                                          <p:attrName>ppt_x</p:attrName>
                                        </p:attrNameLst>
                                      </p:cBhvr>
                                      <p:tavLst>
                                        <p:tav tm="0">
                                          <p:val>
                                            <p:strVal val="#ppt_x-.2"/>
                                          </p:val>
                                        </p:tav>
                                        <p:tav tm="100000">
                                          <p:val>
                                            <p:strVal val="#ppt_x"/>
                                          </p:val>
                                        </p:tav>
                                      </p:tavLst>
                                    </p:anim>
                                    <p:anim calcmode="lin" valueType="num">
                                      <p:cBhvr>
                                        <p:cTn id="13" dur="2000" fill="hold"/>
                                        <p:tgtEl>
                                          <p:spTgt spid="1126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2000"/>
                                        <p:tgtEl>
                                          <p:spTgt spid="11267">
                                            <p:txEl>
                                              <p:pRg st="1" end="1"/>
                                            </p:txEl>
                                          </p:spTgt>
                                        </p:tgtEl>
                                      </p:cBhvr>
                                    </p:animEffect>
                                  </p:childTnLst>
                                </p:cTn>
                              </p:par>
                              <p:par>
                                <p:cTn id="15" presetID="29" presetClass="entr" presetSubtype="0" fill="hold" grpId="0" nodeType="withEffect">
                                  <p:stCondLst>
                                    <p:cond delay="12400"/>
                                  </p:stCondLst>
                                  <p:childTnLst>
                                    <p:set>
                                      <p:cBhvr>
                                        <p:cTn id="16" dur="1" fill="hold">
                                          <p:stCondLst>
                                            <p:cond delay="0"/>
                                          </p:stCondLst>
                                        </p:cTn>
                                        <p:tgtEl>
                                          <p:spTgt spid="11267">
                                            <p:txEl>
                                              <p:pRg st="2" end="2"/>
                                            </p:txEl>
                                          </p:spTgt>
                                        </p:tgtEl>
                                        <p:attrNameLst>
                                          <p:attrName>style.visibility</p:attrName>
                                        </p:attrNameLst>
                                      </p:cBhvr>
                                      <p:to>
                                        <p:strVal val="visible"/>
                                      </p:to>
                                    </p:set>
                                    <p:anim calcmode="lin" valueType="num">
                                      <p:cBhvr>
                                        <p:cTn id="17" dur="2000" fill="hold"/>
                                        <p:tgtEl>
                                          <p:spTgt spid="11267">
                                            <p:txEl>
                                              <p:pRg st="2" end="2"/>
                                            </p:txEl>
                                          </p:spTgt>
                                        </p:tgtEl>
                                        <p:attrNameLst>
                                          <p:attrName>ppt_x</p:attrName>
                                        </p:attrNameLst>
                                      </p:cBhvr>
                                      <p:tavLst>
                                        <p:tav tm="0">
                                          <p:val>
                                            <p:strVal val="#ppt_x-.2"/>
                                          </p:val>
                                        </p:tav>
                                        <p:tav tm="100000">
                                          <p:val>
                                            <p:strVal val="#ppt_x"/>
                                          </p:val>
                                        </p:tav>
                                      </p:tavLst>
                                    </p:anim>
                                    <p:anim calcmode="lin" valueType="num">
                                      <p:cBhvr>
                                        <p:cTn id="18" dur="2000" fill="hold"/>
                                        <p:tgtEl>
                                          <p:spTgt spid="1126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2000"/>
                                        <p:tgtEl>
                                          <p:spTgt spid="11267">
                                            <p:txEl>
                                              <p:pRg st="2" end="2"/>
                                            </p:txEl>
                                          </p:spTgt>
                                        </p:tgtEl>
                                      </p:cBhvr>
                                    </p:animEffect>
                                  </p:childTnLst>
                                </p:cTn>
                              </p:par>
                              <p:par>
                                <p:cTn id="20" presetID="29" presetClass="entr" presetSubtype="0" fill="hold" grpId="0" nodeType="withEffect">
                                  <p:stCondLst>
                                    <p:cond delay="17900"/>
                                  </p:stCondLst>
                                  <p:childTnLst>
                                    <p:set>
                                      <p:cBhvr>
                                        <p:cTn id="21" dur="1" fill="hold">
                                          <p:stCondLst>
                                            <p:cond delay="0"/>
                                          </p:stCondLst>
                                        </p:cTn>
                                        <p:tgtEl>
                                          <p:spTgt spid="11267">
                                            <p:txEl>
                                              <p:pRg st="3" end="3"/>
                                            </p:txEl>
                                          </p:spTgt>
                                        </p:tgtEl>
                                        <p:attrNameLst>
                                          <p:attrName>style.visibility</p:attrName>
                                        </p:attrNameLst>
                                      </p:cBhvr>
                                      <p:to>
                                        <p:strVal val="visible"/>
                                      </p:to>
                                    </p:set>
                                    <p:anim calcmode="lin" valueType="num">
                                      <p:cBhvr>
                                        <p:cTn id="22" dur="2000" fill="hold"/>
                                        <p:tgtEl>
                                          <p:spTgt spid="11267">
                                            <p:txEl>
                                              <p:pRg st="3" end="3"/>
                                            </p:txEl>
                                          </p:spTgt>
                                        </p:tgtEl>
                                        <p:attrNameLst>
                                          <p:attrName>ppt_x</p:attrName>
                                        </p:attrNameLst>
                                      </p:cBhvr>
                                      <p:tavLst>
                                        <p:tav tm="0">
                                          <p:val>
                                            <p:strVal val="#ppt_x-.2"/>
                                          </p:val>
                                        </p:tav>
                                        <p:tav tm="100000">
                                          <p:val>
                                            <p:strVal val="#ppt_x"/>
                                          </p:val>
                                        </p:tav>
                                      </p:tavLst>
                                    </p:anim>
                                    <p:anim calcmode="lin" valueType="num">
                                      <p:cBhvr>
                                        <p:cTn id="23" dur="2000" fill="hold"/>
                                        <p:tgtEl>
                                          <p:spTgt spid="1126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4" dur="2000"/>
                                        <p:tgtEl>
                                          <p:spTgt spid="11267">
                                            <p:txEl>
                                              <p:pRg st="3" end="3"/>
                                            </p:txEl>
                                          </p:spTgt>
                                        </p:tgtEl>
                                      </p:cBhvr>
                                    </p:animEffect>
                                  </p:childTnLst>
                                </p:cTn>
                              </p:par>
                              <p:par>
                                <p:cTn id="25" presetID="29" presetClass="entr" presetSubtype="0" fill="hold" grpId="0" nodeType="withEffect">
                                  <p:stCondLst>
                                    <p:cond delay="24600"/>
                                  </p:stCondLst>
                                  <p:childTnLst>
                                    <p:set>
                                      <p:cBhvr>
                                        <p:cTn id="26" dur="1" fill="hold">
                                          <p:stCondLst>
                                            <p:cond delay="0"/>
                                          </p:stCondLst>
                                        </p:cTn>
                                        <p:tgtEl>
                                          <p:spTgt spid="11267">
                                            <p:txEl>
                                              <p:pRg st="4" end="4"/>
                                            </p:txEl>
                                          </p:spTgt>
                                        </p:tgtEl>
                                        <p:attrNameLst>
                                          <p:attrName>style.visibility</p:attrName>
                                        </p:attrNameLst>
                                      </p:cBhvr>
                                      <p:to>
                                        <p:strVal val="visible"/>
                                      </p:to>
                                    </p:set>
                                    <p:anim calcmode="lin" valueType="num">
                                      <p:cBhvr>
                                        <p:cTn id="27" dur="2000" fill="hold"/>
                                        <p:tgtEl>
                                          <p:spTgt spid="11267">
                                            <p:txEl>
                                              <p:pRg st="4" end="4"/>
                                            </p:txEl>
                                          </p:spTgt>
                                        </p:tgtEl>
                                        <p:attrNameLst>
                                          <p:attrName>ppt_x</p:attrName>
                                        </p:attrNameLst>
                                      </p:cBhvr>
                                      <p:tavLst>
                                        <p:tav tm="0">
                                          <p:val>
                                            <p:strVal val="#ppt_x-.2"/>
                                          </p:val>
                                        </p:tav>
                                        <p:tav tm="100000">
                                          <p:val>
                                            <p:strVal val="#ppt_x"/>
                                          </p:val>
                                        </p:tav>
                                      </p:tavLst>
                                    </p:anim>
                                    <p:anim calcmode="lin" valueType="num">
                                      <p:cBhvr>
                                        <p:cTn id="28" dur="2000" fill="hold"/>
                                        <p:tgtEl>
                                          <p:spTgt spid="11267">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29" dur="2000"/>
                                        <p:tgtEl>
                                          <p:spTgt spid="11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914400" y="2362200"/>
            <a:ext cx="7418388" cy="2800350"/>
          </a:xfrm>
          <a:prstGeom prst="rect">
            <a:avLst/>
          </a:prstGeom>
          <a:noFill/>
          <a:ln w="9525">
            <a:noFill/>
            <a:miter lim="800000"/>
            <a:headEnd/>
            <a:tailEnd/>
          </a:ln>
        </p:spPr>
        <p:txBody>
          <a:bodyPr>
            <a:spAutoFit/>
          </a:bodyPr>
          <a:lstStyle/>
          <a:p>
            <a:pPr algn="ctr"/>
            <a:r>
              <a:rPr lang="en-US" sz="4400" b="1" dirty="0">
                <a:solidFill>
                  <a:srgbClr val="990000"/>
                </a:solidFill>
                <a:latin typeface="Tempus Sans ITC" pitchFamily="82" charset="0"/>
              </a:rPr>
              <a:t>APPLICATION </a:t>
            </a:r>
          </a:p>
          <a:p>
            <a:pPr algn="ctr"/>
            <a:r>
              <a:rPr lang="en-US" sz="4400" b="1" dirty="0">
                <a:solidFill>
                  <a:srgbClr val="990000"/>
                </a:solidFill>
                <a:latin typeface="Tempus Sans ITC" pitchFamily="82" charset="0"/>
              </a:rPr>
              <a:t>SCORING &amp; SCREENING </a:t>
            </a:r>
          </a:p>
          <a:p>
            <a:pPr algn="ctr"/>
            <a:r>
              <a:rPr lang="en-US" sz="4400" b="1" dirty="0">
                <a:solidFill>
                  <a:srgbClr val="990000"/>
                </a:solidFill>
                <a:latin typeface="Tempus Sans ITC" pitchFamily="82" charset="0"/>
              </a:rPr>
              <a:t>AT THE WESTERN REGIONAL LEVEL</a:t>
            </a:r>
          </a:p>
        </p:txBody>
      </p:sp>
      <p:pic>
        <p:nvPicPr>
          <p:cNvPr id="12291" name="slide9.wav">
            <a:hlinkClick r:id="" action="ppaction://media"/>
          </p:cNvPr>
          <p:cNvPicPr>
            <a:picLocks noRot="1" noChangeAspect="1" noChangeArrowheads="1"/>
          </p:cNvPicPr>
          <p:nvPr>
            <a:audioFile r:link="rId1"/>
          </p:nvPr>
        </p:nvPicPr>
        <p:blipFill>
          <a:blip r:embed="rId3" cstate="print"/>
          <a:srcRect/>
          <a:stretch>
            <a:fillRect/>
          </a:stretch>
        </p:blipFill>
        <p:spPr bwMode="auto">
          <a:xfrm>
            <a:off x="0" y="6553200"/>
            <a:ext cx="304800" cy="304800"/>
          </a:xfrm>
          <a:prstGeom prst="rect">
            <a:avLst/>
          </a:prstGeom>
          <a:noFill/>
          <a:ln w="9525">
            <a:noFill/>
            <a:miter lim="800000"/>
            <a:headEnd/>
            <a:tailEnd/>
          </a:ln>
        </p:spPr>
      </p:pic>
    </p:spTree>
  </p:cSld>
  <p:clrMapOvr>
    <a:masterClrMapping/>
  </p:clrMapOvr>
  <p:transition advClick="0" advTm="6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4025" fill="hold"/>
                                        <p:tgtEl>
                                          <p:spTgt spid="12291"/>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7" fill="hold" display="0">
                  <p:stCondLst>
                    <p:cond delay="indefinite"/>
                  </p:stCondLst>
                  <p:endCondLst>
                    <p:cond evt="onNext" delay="0">
                      <p:tgtEl>
                        <p:sldTgt/>
                      </p:tgtEl>
                    </p:cond>
                    <p:cond evt="onPrev" delay="0">
                      <p:tgtEl>
                        <p:sldTgt/>
                      </p:tgtEl>
                    </p:cond>
                    <p:cond evt="onStopAudio" delay="0">
                      <p:tgtEl>
                        <p:sldTgt/>
                      </p:tgtEl>
                    </p:cond>
                  </p:endCondLst>
                </p:cTn>
                <p:tgtEl>
                  <p:spTgt spid="12291"/>
                </p:tgtEl>
              </p:cMediaNode>
            </p:audio>
          </p:childTnLst>
        </p:cTn>
      </p:par>
    </p:tnLst>
  </p:timing>
</p:sld>
</file>

<file path=ppt/theme/theme1.xml><?xml version="1.0" encoding="utf-8"?>
<a:theme xmlns:a="http://schemas.openxmlformats.org/drawingml/2006/main" name="Seashell visions design template">
  <a:themeElements>
    <a:clrScheme name="Seashell visions design template 9">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fontScheme name="Seashell visions design template">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entury Gothic"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entury Gothic" pitchFamily="34" charset="0"/>
          </a:defRPr>
        </a:defPPr>
      </a:lstStyle>
    </a:lnDef>
  </a:objectDefaults>
  <a:extraClrSchemeLst>
    <a:extraClrScheme>
      <a:clrScheme name="Seashell vision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ashell visions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ashell visions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ashell visions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ashell visions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ashell visions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ashell visions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ashell visions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ashell visions design template 9">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ashell visions design template 10">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ashell visions design template 11">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eashell visions design template 12">
        <a:dk1>
          <a:srgbClr val="336699"/>
        </a:dk1>
        <a:lt1>
          <a:srgbClr val="EAEAEA"/>
        </a:lt1>
        <a:dk2>
          <a:srgbClr val="000000"/>
        </a:dk2>
        <a:lt2>
          <a:srgbClr val="E3EBF1"/>
        </a:lt2>
        <a:accent1>
          <a:srgbClr val="003399"/>
        </a:accent1>
        <a:accent2>
          <a:srgbClr val="468A4B"/>
        </a:accent2>
        <a:accent3>
          <a:srgbClr val="AAAAAA"/>
        </a:accent3>
        <a:accent4>
          <a:srgbClr val="C8C8C8"/>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Seashell visions design template</Template>
  <TotalTime>347</TotalTime>
  <Words>1308</Words>
  <Application>Microsoft Macintosh PowerPoint</Application>
  <PresentationFormat>On-screen Show (4:3)</PresentationFormat>
  <Paragraphs>80</Paragraphs>
  <Slides>17</Slides>
  <Notes>0</Notes>
  <HiddenSlides>0</HiddenSlides>
  <MMClips>4</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Century Gothic</vt:lpstr>
      <vt:lpstr>Tempus Sans ITC</vt:lpstr>
      <vt:lpstr>Wingdings</vt:lpstr>
      <vt:lpstr>Seashell visions design template</vt:lpstr>
      <vt:lpstr>WESTERN WILDLAND URBAN  INTERFACE GRANT PROGRAM</vt:lpstr>
      <vt:lpstr>WUI GRANT PROGRAM OVERVIEW</vt:lpstr>
      <vt:lpstr>Western State Fire Managers, WUI Grant Committee</vt:lpstr>
      <vt:lpstr>Overview of Grant Process</vt:lpstr>
      <vt:lpstr>The Grant Application</vt:lpstr>
      <vt:lpstr>PowerPoint Presentation</vt:lpstr>
      <vt:lpstr>BE COMPETITIVE!</vt:lpstr>
      <vt:lpstr>TIPS FOR GREAT APPLICATIONS</vt:lpstr>
      <vt:lpstr>PowerPoint Presentation</vt:lpstr>
      <vt:lpstr>How are the applications screened?</vt:lpstr>
      <vt:lpstr>How are the applications scored?</vt:lpstr>
      <vt:lpstr>IMPORTANCE OF APPLICATION SCORES</vt:lpstr>
      <vt:lpstr>PowerPoint Presentation</vt:lpstr>
      <vt:lpstr>ALLOCATION OF FUNDS</vt:lpstr>
      <vt:lpstr>CWSF APPROVAL/FUNDING</vt:lpstr>
      <vt:lpstr>TIMELINE</vt:lpstr>
      <vt:lpstr>Thank you for your interest in the Western Wildland Urban  Interface Grant Program.  Best of luck in preparing  your application  For more information: kato.howard@Alaska.gov   PowerPoint updated  6/2020</vt:lpstr>
    </vt:vector>
  </TitlesOfParts>
  <Manager/>
  <Company>State of Montana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WESTERN STATE FIRE MANAGERS  WILDLAND URBAN INTERFACE GRANT PROGRAM</dc:title>
  <dc:subject/>
  <dc:creator>DNRC</dc:creator>
  <cp:keywords/>
  <dc:description/>
  <cp:lastModifiedBy>Arlene Weber-Sword</cp:lastModifiedBy>
  <cp:revision>93</cp:revision>
  <cp:lastPrinted>2016-06-17T21:08:34Z</cp:lastPrinted>
  <dcterms:created xsi:type="dcterms:W3CDTF">2006-10-19T21:17:45Z</dcterms:created>
  <dcterms:modified xsi:type="dcterms:W3CDTF">2020-06-21T00:26:52Z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TC010902871033</vt:lpwstr>
  </property>
</Properties>
</file>